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9" r:id="rId5"/>
    <p:sldMasterId id="2147483772" r:id="rId6"/>
    <p:sldMasterId id="2147483856" r:id="rId7"/>
    <p:sldMasterId id="2147483875" r:id="rId8"/>
    <p:sldMasterId id="2147483907" r:id="rId9"/>
  </p:sldMasterIdLst>
  <p:notesMasterIdLst>
    <p:notesMasterId r:id="rId60"/>
  </p:notesMasterIdLst>
  <p:sldIdLst>
    <p:sldId id="1843" r:id="rId10"/>
    <p:sldId id="315" r:id="rId11"/>
    <p:sldId id="10632" r:id="rId12"/>
    <p:sldId id="10631" r:id="rId13"/>
    <p:sldId id="316" r:id="rId14"/>
    <p:sldId id="589" r:id="rId15"/>
    <p:sldId id="10635" r:id="rId16"/>
    <p:sldId id="10633" r:id="rId17"/>
    <p:sldId id="10639" r:id="rId18"/>
    <p:sldId id="10651" r:id="rId19"/>
    <p:sldId id="10652" r:id="rId20"/>
    <p:sldId id="515" r:id="rId21"/>
    <p:sldId id="495" r:id="rId22"/>
    <p:sldId id="496" r:id="rId23"/>
    <p:sldId id="590" r:id="rId24"/>
    <p:sldId id="10634" r:id="rId25"/>
    <p:sldId id="10653" r:id="rId26"/>
    <p:sldId id="10636" r:id="rId27"/>
    <p:sldId id="10654" r:id="rId28"/>
    <p:sldId id="610" r:id="rId29"/>
    <p:sldId id="606" r:id="rId30"/>
    <p:sldId id="607" r:id="rId31"/>
    <p:sldId id="10641" r:id="rId32"/>
    <p:sldId id="516" r:id="rId33"/>
    <p:sldId id="517" r:id="rId34"/>
    <p:sldId id="537" r:id="rId35"/>
    <p:sldId id="538" r:id="rId36"/>
    <p:sldId id="4963" r:id="rId37"/>
    <p:sldId id="4780" r:id="rId38"/>
    <p:sldId id="10640" r:id="rId39"/>
    <p:sldId id="2342" r:id="rId40"/>
    <p:sldId id="2364" r:id="rId41"/>
    <p:sldId id="10617" r:id="rId42"/>
    <p:sldId id="10618" r:id="rId43"/>
    <p:sldId id="10610" r:id="rId44"/>
    <p:sldId id="10644" r:id="rId45"/>
    <p:sldId id="10611" r:id="rId46"/>
    <p:sldId id="10612" r:id="rId47"/>
    <p:sldId id="10645" r:id="rId48"/>
    <p:sldId id="10613" r:id="rId49"/>
    <p:sldId id="10614" r:id="rId50"/>
    <p:sldId id="10615" r:id="rId51"/>
    <p:sldId id="10646" r:id="rId52"/>
    <p:sldId id="10649" r:id="rId53"/>
    <p:sldId id="604" r:id="rId54"/>
    <p:sldId id="10647" r:id="rId55"/>
    <p:sldId id="10655" r:id="rId56"/>
    <p:sldId id="10656" r:id="rId57"/>
    <p:sldId id="1532" r:id="rId58"/>
    <p:sldId id="1062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622210D-F46E-491F-BFD5-D83B71C392D7}">
          <p14:sldIdLst>
            <p14:sldId id="1843"/>
            <p14:sldId id="315"/>
            <p14:sldId id="10632"/>
            <p14:sldId id="10631"/>
            <p14:sldId id="316"/>
            <p14:sldId id="589"/>
            <p14:sldId id="10635"/>
            <p14:sldId id="10633"/>
            <p14:sldId id="10639"/>
            <p14:sldId id="10651"/>
            <p14:sldId id="10652"/>
            <p14:sldId id="515"/>
            <p14:sldId id="495"/>
            <p14:sldId id="496"/>
            <p14:sldId id="590"/>
            <p14:sldId id="10634"/>
            <p14:sldId id="10653"/>
            <p14:sldId id="10636"/>
            <p14:sldId id="10654"/>
            <p14:sldId id="610"/>
            <p14:sldId id="606"/>
            <p14:sldId id="607"/>
            <p14:sldId id="10641"/>
            <p14:sldId id="516"/>
            <p14:sldId id="517"/>
            <p14:sldId id="537"/>
            <p14:sldId id="538"/>
            <p14:sldId id="4963"/>
            <p14:sldId id="4780"/>
            <p14:sldId id="10640"/>
            <p14:sldId id="2342"/>
            <p14:sldId id="2364"/>
            <p14:sldId id="10617"/>
            <p14:sldId id="10618"/>
            <p14:sldId id="10610"/>
            <p14:sldId id="10644"/>
            <p14:sldId id="10611"/>
            <p14:sldId id="10612"/>
            <p14:sldId id="10645"/>
            <p14:sldId id="10613"/>
            <p14:sldId id="10614"/>
            <p14:sldId id="10615"/>
            <p14:sldId id="10646"/>
            <p14:sldId id="10649"/>
            <p14:sldId id="604"/>
            <p14:sldId id="10647"/>
            <p14:sldId id="10655"/>
            <p14:sldId id="10656"/>
            <p14:sldId id="1532"/>
            <p14:sldId id="106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63B0"/>
    <a:srgbClr val="4E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833D57-CFCA-DB40-BBFF-92979A77CC3F}" v="142" dt="2020-09-23T19:50:17.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autoAdjust="0"/>
    <p:restoredTop sz="70340"/>
  </p:normalViewPr>
  <p:slideViewPr>
    <p:cSldViewPr snapToGrid="0">
      <p:cViewPr varScale="1">
        <p:scale>
          <a:sx n="88" d="100"/>
          <a:sy n="88" d="100"/>
        </p:scale>
        <p:origin x="1880" y="176"/>
      </p:cViewPr>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diagrams/_rels/data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ata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7.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0.svg"/><Relationship Id="rId11" Type="http://schemas.openxmlformats.org/officeDocument/2006/relationships/image" Target="../media/image57.png"/><Relationship Id="rId5" Type="http://schemas.openxmlformats.org/officeDocument/2006/relationships/image" Target="../media/image49.png"/><Relationship Id="rId10" Type="http://schemas.openxmlformats.org/officeDocument/2006/relationships/image" Target="../media/image56.svg"/><Relationship Id="rId4" Type="http://schemas.openxmlformats.org/officeDocument/2006/relationships/image" Target="../media/image48.svg"/><Relationship Id="rId9"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7.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0.svg"/><Relationship Id="rId11" Type="http://schemas.openxmlformats.org/officeDocument/2006/relationships/image" Target="../media/image57.png"/><Relationship Id="rId5" Type="http://schemas.openxmlformats.org/officeDocument/2006/relationships/image" Target="../media/image49.png"/><Relationship Id="rId10" Type="http://schemas.openxmlformats.org/officeDocument/2006/relationships/image" Target="../media/image56.svg"/><Relationship Id="rId4" Type="http://schemas.openxmlformats.org/officeDocument/2006/relationships/image" Target="../media/image48.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5AA040-BE5E-453B-9ED1-0E6327053D2C}"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5F7BCBD0-FC38-4A3D-8E15-CDAF7E3CFC47}">
      <dgm:prSet/>
      <dgm:spPr/>
      <dgm:t>
        <a:bodyPr/>
        <a:lstStyle/>
        <a:p>
          <a:pPr>
            <a:lnSpc>
              <a:spcPct val="100000"/>
            </a:lnSpc>
          </a:pPr>
          <a:r>
            <a:rPr lang="en-CA" b="1" baseline="0" dirty="0"/>
            <a:t>Session One</a:t>
          </a:r>
          <a:endParaRPr lang="en-US" dirty="0"/>
        </a:p>
      </dgm:t>
    </dgm:pt>
    <dgm:pt modelId="{9B4655CC-1E29-43A0-B349-6E7F6C6C4548}" type="parTrans" cxnId="{4E9C95F2-6BF9-4223-8564-D1D375AEEA70}">
      <dgm:prSet/>
      <dgm:spPr/>
      <dgm:t>
        <a:bodyPr/>
        <a:lstStyle/>
        <a:p>
          <a:endParaRPr lang="en-US"/>
        </a:p>
      </dgm:t>
    </dgm:pt>
    <dgm:pt modelId="{DDDD78B7-5831-42F6-B64A-18D7913594E9}" type="sibTrans" cxnId="{4E9C95F2-6BF9-4223-8564-D1D375AEEA70}">
      <dgm:prSet/>
      <dgm:spPr/>
      <dgm:t>
        <a:bodyPr/>
        <a:lstStyle/>
        <a:p>
          <a:pPr>
            <a:lnSpc>
              <a:spcPct val="100000"/>
            </a:lnSpc>
          </a:pPr>
          <a:endParaRPr lang="en-US"/>
        </a:p>
      </dgm:t>
    </dgm:pt>
    <dgm:pt modelId="{F774B50B-FF8E-4A1D-9B24-36A66E83A2E3}">
      <dgm:prSet/>
      <dgm:spPr/>
      <dgm:t>
        <a:bodyPr/>
        <a:lstStyle/>
        <a:p>
          <a:pPr>
            <a:lnSpc>
              <a:spcPct val="100000"/>
            </a:lnSpc>
          </a:pPr>
          <a:r>
            <a:rPr lang="en-CA" b="1" baseline="0" dirty="0"/>
            <a:t>Session Two</a:t>
          </a:r>
          <a:endParaRPr lang="en-US" dirty="0"/>
        </a:p>
      </dgm:t>
    </dgm:pt>
    <dgm:pt modelId="{3BB00A6B-A563-4A4E-8863-9852F3D79E40}" type="parTrans" cxnId="{E037A6CF-2B1D-4296-A4B7-2DE44A64616A}">
      <dgm:prSet/>
      <dgm:spPr/>
      <dgm:t>
        <a:bodyPr/>
        <a:lstStyle/>
        <a:p>
          <a:endParaRPr lang="en-US"/>
        </a:p>
      </dgm:t>
    </dgm:pt>
    <dgm:pt modelId="{8C8FEA5C-A2E1-47D9-BF4C-04DBEBBD7BC8}" type="sibTrans" cxnId="{E037A6CF-2B1D-4296-A4B7-2DE44A64616A}">
      <dgm:prSet/>
      <dgm:spPr/>
      <dgm:t>
        <a:bodyPr/>
        <a:lstStyle/>
        <a:p>
          <a:pPr>
            <a:lnSpc>
              <a:spcPct val="100000"/>
            </a:lnSpc>
          </a:pPr>
          <a:endParaRPr lang="en-US"/>
        </a:p>
      </dgm:t>
    </dgm:pt>
    <dgm:pt modelId="{7D1E9EFA-A5A6-4D71-9AA1-5D2C9C7A6483}">
      <dgm:prSet/>
      <dgm:spPr/>
      <dgm:t>
        <a:bodyPr/>
        <a:lstStyle/>
        <a:p>
          <a:pPr>
            <a:lnSpc>
              <a:spcPct val="100000"/>
            </a:lnSpc>
          </a:pPr>
          <a:r>
            <a:rPr lang="en-CA" b="1" baseline="0" dirty="0"/>
            <a:t>Session Three</a:t>
          </a:r>
          <a:endParaRPr lang="en-US" dirty="0"/>
        </a:p>
      </dgm:t>
    </dgm:pt>
    <dgm:pt modelId="{520DA203-DA91-4A30-8B97-AC6B5071B266}" type="parTrans" cxnId="{437BE682-BF97-42EA-8AFD-1A1B6271600B}">
      <dgm:prSet/>
      <dgm:spPr/>
      <dgm:t>
        <a:bodyPr/>
        <a:lstStyle/>
        <a:p>
          <a:endParaRPr lang="en-US"/>
        </a:p>
      </dgm:t>
    </dgm:pt>
    <dgm:pt modelId="{0C3EED13-731E-46A9-A1B9-CC0B54DE326F}" type="sibTrans" cxnId="{437BE682-BF97-42EA-8AFD-1A1B6271600B}">
      <dgm:prSet/>
      <dgm:spPr/>
      <dgm:t>
        <a:bodyPr/>
        <a:lstStyle/>
        <a:p>
          <a:pPr>
            <a:lnSpc>
              <a:spcPct val="100000"/>
            </a:lnSpc>
          </a:pPr>
          <a:endParaRPr lang="en-US"/>
        </a:p>
      </dgm:t>
    </dgm:pt>
    <dgm:pt modelId="{A57458DB-557C-4DC7-9AFB-0DED3E342C08}" type="pres">
      <dgm:prSet presAssocID="{E05AA040-BE5E-453B-9ED1-0E6327053D2C}" presName="root" presStyleCnt="0">
        <dgm:presLayoutVars>
          <dgm:dir/>
          <dgm:resizeHandles val="exact"/>
        </dgm:presLayoutVars>
      </dgm:prSet>
      <dgm:spPr/>
    </dgm:pt>
    <dgm:pt modelId="{303FEF8E-3EA4-4B0A-A99F-DE8FD2D0441D}" type="pres">
      <dgm:prSet presAssocID="{E05AA040-BE5E-453B-9ED1-0E6327053D2C}" presName="container" presStyleCnt="0">
        <dgm:presLayoutVars>
          <dgm:dir/>
          <dgm:resizeHandles val="exact"/>
        </dgm:presLayoutVars>
      </dgm:prSet>
      <dgm:spPr/>
    </dgm:pt>
    <dgm:pt modelId="{717E3B23-18F1-449D-AB29-84DA13324379}" type="pres">
      <dgm:prSet presAssocID="{5F7BCBD0-FC38-4A3D-8E15-CDAF7E3CFC47}" presName="compNode" presStyleCnt="0"/>
      <dgm:spPr/>
    </dgm:pt>
    <dgm:pt modelId="{9C3FE053-B27C-4BE8-A640-AD33B1211FC3}" type="pres">
      <dgm:prSet presAssocID="{5F7BCBD0-FC38-4A3D-8E15-CDAF7E3CFC47}" presName="iconBgRect" presStyleLbl="bgShp" presStyleIdx="0" presStyleCnt="3"/>
      <dgm:spPr/>
    </dgm:pt>
    <dgm:pt modelId="{534A3AB3-B9C3-4F24-A7B1-E47AAE1EFA4E}" type="pres">
      <dgm:prSet presAssocID="{5F7BCBD0-FC38-4A3D-8E15-CDAF7E3CFC47}" presName="iconRect" presStyleLbl="node1" presStyleIdx="0" presStyleCnt="3" custLinFactX="-400000" custLinFactNeighborX="-415713" custLinFactNeighborY="-67041"/>
      <dgm:spPr>
        <a:prstGeom prst="ellipse">
          <a:avLst/>
        </a:prstGeom>
        <a:ln>
          <a:noFill/>
        </a:ln>
      </dgm:spPr>
    </dgm:pt>
    <dgm:pt modelId="{9EDFF5FE-1448-444D-84D9-2228DFF8ABBB}" type="pres">
      <dgm:prSet presAssocID="{5F7BCBD0-FC38-4A3D-8E15-CDAF7E3CFC47}" presName="spaceRect" presStyleCnt="0"/>
      <dgm:spPr/>
    </dgm:pt>
    <dgm:pt modelId="{57DCF183-CA80-4057-A832-9554F8D8F2F2}" type="pres">
      <dgm:prSet presAssocID="{5F7BCBD0-FC38-4A3D-8E15-CDAF7E3CFC47}" presName="textRect" presStyleLbl="revTx" presStyleIdx="0" presStyleCnt="3">
        <dgm:presLayoutVars>
          <dgm:chMax val="1"/>
          <dgm:chPref val="1"/>
        </dgm:presLayoutVars>
      </dgm:prSet>
      <dgm:spPr/>
    </dgm:pt>
    <dgm:pt modelId="{13FC40CE-0F4E-4FC4-BC15-E398ED79D54E}" type="pres">
      <dgm:prSet presAssocID="{DDDD78B7-5831-42F6-B64A-18D7913594E9}" presName="sibTrans" presStyleLbl="sibTrans2D1" presStyleIdx="0" presStyleCnt="0"/>
      <dgm:spPr/>
    </dgm:pt>
    <dgm:pt modelId="{E49975EA-8995-49D2-9A2A-25872032FD22}" type="pres">
      <dgm:prSet presAssocID="{F774B50B-FF8E-4A1D-9B24-36A66E83A2E3}" presName="compNode" presStyleCnt="0"/>
      <dgm:spPr/>
    </dgm:pt>
    <dgm:pt modelId="{7DDE76FC-258E-4607-8112-F3133533AA89}" type="pres">
      <dgm:prSet presAssocID="{F774B50B-FF8E-4A1D-9B24-36A66E83A2E3}" presName="iconBgRect" presStyleLbl="bgShp" presStyleIdx="1" presStyleCnt="3"/>
      <dgm:spPr/>
    </dgm:pt>
    <dgm:pt modelId="{FBAE2039-9A27-4264-A91C-F77507D50169}" type="pres">
      <dgm:prSet presAssocID="{F774B50B-FF8E-4A1D-9B24-36A66E83A2E3}" presName="iconRect" presStyleLbl="node1" presStyleIdx="1" presStyleCnt="3" custLinFactX="-656774" custLinFactNeighborX="-700000" custLinFactNeighborY="-849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ingle gear"/>
        </a:ext>
      </dgm:extLst>
    </dgm:pt>
    <dgm:pt modelId="{7C769414-1CA4-4DD7-8EE8-C4942FFCCCDE}" type="pres">
      <dgm:prSet presAssocID="{F774B50B-FF8E-4A1D-9B24-36A66E83A2E3}" presName="spaceRect" presStyleCnt="0"/>
      <dgm:spPr/>
    </dgm:pt>
    <dgm:pt modelId="{78D169B1-FAB5-4D03-8D09-B3C788EABA7A}" type="pres">
      <dgm:prSet presAssocID="{F774B50B-FF8E-4A1D-9B24-36A66E83A2E3}" presName="textRect" presStyleLbl="revTx" presStyleIdx="1" presStyleCnt="3">
        <dgm:presLayoutVars>
          <dgm:chMax val="1"/>
          <dgm:chPref val="1"/>
        </dgm:presLayoutVars>
      </dgm:prSet>
      <dgm:spPr/>
    </dgm:pt>
    <dgm:pt modelId="{8F3598B0-2F9D-4382-9571-8039546577B0}" type="pres">
      <dgm:prSet presAssocID="{8C8FEA5C-A2E1-47D9-BF4C-04DBEBBD7BC8}" presName="sibTrans" presStyleLbl="sibTrans2D1" presStyleIdx="0" presStyleCnt="0"/>
      <dgm:spPr/>
    </dgm:pt>
    <dgm:pt modelId="{97F1E9FF-C573-470F-9C42-DC200931986A}" type="pres">
      <dgm:prSet presAssocID="{7D1E9EFA-A5A6-4D71-9AA1-5D2C9C7A6483}" presName="compNode" presStyleCnt="0"/>
      <dgm:spPr/>
    </dgm:pt>
    <dgm:pt modelId="{A5C2669B-E145-4549-BC8D-ACF320E87D64}" type="pres">
      <dgm:prSet presAssocID="{7D1E9EFA-A5A6-4D71-9AA1-5D2C9C7A6483}" presName="iconBgRect" presStyleLbl="bgShp" presStyleIdx="2" presStyleCnt="3"/>
      <dgm:spPr/>
    </dgm:pt>
    <dgm:pt modelId="{9D56C8B8-8F08-46B3-B48C-F164B8E23679}" type="pres">
      <dgm:prSet presAssocID="{7D1E9EFA-A5A6-4D71-9AA1-5D2C9C7A6483}" presName="iconRect" presStyleLbl="node1" presStyleIdx="2" presStyleCnt="3" custLinFactX="-944527" custLinFactNeighborX="-1000000" custLinFactNeighborY="6102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DC848C2-8979-43C0-9A46-5FF740B82829}" type="pres">
      <dgm:prSet presAssocID="{7D1E9EFA-A5A6-4D71-9AA1-5D2C9C7A6483}" presName="spaceRect" presStyleCnt="0"/>
      <dgm:spPr/>
    </dgm:pt>
    <dgm:pt modelId="{697E99FD-4352-45CE-81A9-173781957CB0}" type="pres">
      <dgm:prSet presAssocID="{7D1E9EFA-A5A6-4D71-9AA1-5D2C9C7A6483}" presName="textRect" presStyleLbl="revTx" presStyleIdx="2" presStyleCnt="3">
        <dgm:presLayoutVars>
          <dgm:chMax val="1"/>
          <dgm:chPref val="1"/>
        </dgm:presLayoutVars>
      </dgm:prSet>
      <dgm:spPr/>
    </dgm:pt>
  </dgm:ptLst>
  <dgm:cxnLst>
    <dgm:cxn modelId="{A72C2436-B619-4713-B06F-1C043E86D9F7}" type="presOf" srcId="{F774B50B-FF8E-4A1D-9B24-36A66E83A2E3}" destId="{78D169B1-FAB5-4D03-8D09-B3C788EABA7A}" srcOrd="0" destOrd="0" presId="urn:microsoft.com/office/officeart/2018/2/layout/IconCircleList"/>
    <dgm:cxn modelId="{3215464F-10B3-449E-AD3D-C689EFE5E552}" type="presOf" srcId="{E05AA040-BE5E-453B-9ED1-0E6327053D2C}" destId="{A57458DB-557C-4DC7-9AFB-0DED3E342C08}" srcOrd="0" destOrd="0" presId="urn:microsoft.com/office/officeart/2018/2/layout/IconCircleList"/>
    <dgm:cxn modelId="{E456AA4F-EA03-4948-87D1-B52B199383AE}" type="presOf" srcId="{8C8FEA5C-A2E1-47D9-BF4C-04DBEBBD7BC8}" destId="{8F3598B0-2F9D-4382-9571-8039546577B0}" srcOrd="0" destOrd="0" presId="urn:microsoft.com/office/officeart/2018/2/layout/IconCircleList"/>
    <dgm:cxn modelId="{5189445B-0C59-42B5-9639-D8354B5CA661}" type="presOf" srcId="{DDDD78B7-5831-42F6-B64A-18D7913594E9}" destId="{13FC40CE-0F4E-4FC4-BC15-E398ED79D54E}" srcOrd="0" destOrd="0" presId="urn:microsoft.com/office/officeart/2018/2/layout/IconCircleList"/>
    <dgm:cxn modelId="{A4AF5E80-0715-42E9-AAB7-8E304F9F1051}" type="presOf" srcId="{5F7BCBD0-FC38-4A3D-8E15-CDAF7E3CFC47}" destId="{57DCF183-CA80-4057-A832-9554F8D8F2F2}" srcOrd="0" destOrd="0" presId="urn:microsoft.com/office/officeart/2018/2/layout/IconCircleList"/>
    <dgm:cxn modelId="{437BE682-BF97-42EA-8AFD-1A1B6271600B}" srcId="{E05AA040-BE5E-453B-9ED1-0E6327053D2C}" destId="{7D1E9EFA-A5A6-4D71-9AA1-5D2C9C7A6483}" srcOrd="2" destOrd="0" parTransId="{520DA203-DA91-4A30-8B97-AC6B5071B266}" sibTransId="{0C3EED13-731E-46A9-A1B9-CC0B54DE326F}"/>
    <dgm:cxn modelId="{E037A6CF-2B1D-4296-A4B7-2DE44A64616A}" srcId="{E05AA040-BE5E-453B-9ED1-0E6327053D2C}" destId="{F774B50B-FF8E-4A1D-9B24-36A66E83A2E3}" srcOrd="1" destOrd="0" parTransId="{3BB00A6B-A563-4A4E-8863-9852F3D79E40}" sibTransId="{8C8FEA5C-A2E1-47D9-BF4C-04DBEBBD7BC8}"/>
    <dgm:cxn modelId="{4E9C95F2-6BF9-4223-8564-D1D375AEEA70}" srcId="{E05AA040-BE5E-453B-9ED1-0E6327053D2C}" destId="{5F7BCBD0-FC38-4A3D-8E15-CDAF7E3CFC47}" srcOrd="0" destOrd="0" parTransId="{9B4655CC-1E29-43A0-B349-6E7F6C6C4548}" sibTransId="{DDDD78B7-5831-42F6-B64A-18D7913594E9}"/>
    <dgm:cxn modelId="{801573FC-670B-4973-AC73-293AB0BC2E68}" type="presOf" srcId="{7D1E9EFA-A5A6-4D71-9AA1-5D2C9C7A6483}" destId="{697E99FD-4352-45CE-81A9-173781957CB0}" srcOrd="0" destOrd="0" presId="urn:microsoft.com/office/officeart/2018/2/layout/IconCircleList"/>
    <dgm:cxn modelId="{794DF5BB-FC35-4D87-9D63-F91CB908E8A4}" type="presParOf" srcId="{A57458DB-557C-4DC7-9AFB-0DED3E342C08}" destId="{303FEF8E-3EA4-4B0A-A99F-DE8FD2D0441D}" srcOrd="0" destOrd="0" presId="urn:microsoft.com/office/officeart/2018/2/layout/IconCircleList"/>
    <dgm:cxn modelId="{49C308B2-AD48-4A0C-992E-7835B7AFB30B}" type="presParOf" srcId="{303FEF8E-3EA4-4B0A-A99F-DE8FD2D0441D}" destId="{717E3B23-18F1-449D-AB29-84DA13324379}" srcOrd="0" destOrd="0" presId="urn:microsoft.com/office/officeart/2018/2/layout/IconCircleList"/>
    <dgm:cxn modelId="{44B9A315-36AB-4DB2-9C28-B4713F98262E}" type="presParOf" srcId="{717E3B23-18F1-449D-AB29-84DA13324379}" destId="{9C3FE053-B27C-4BE8-A640-AD33B1211FC3}" srcOrd="0" destOrd="0" presId="urn:microsoft.com/office/officeart/2018/2/layout/IconCircleList"/>
    <dgm:cxn modelId="{F0D8A0FD-2757-4F59-92AB-4FCB469DB915}" type="presParOf" srcId="{717E3B23-18F1-449D-AB29-84DA13324379}" destId="{534A3AB3-B9C3-4F24-A7B1-E47AAE1EFA4E}" srcOrd="1" destOrd="0" presId="urn:microsoft.com/office/officeart/2018/2/layout/IconCircleList"/>
    <dgm:cxn modelId="{237E39D5-1157-47FF-9093-2C962CF51EC8}" type="presParOf" srcId="{717E3B23-18F1-449D-AB29-84DA13324379}" destId="{9EDFF5FE-1448-444D-84D9-2228DFF8ABBB}" srcOrd="2" destOrd="0" presId="urn:microsoft.com/office/officeart/2018/2/layout/IconCircleList"/>
    <dgm:cxn modelId="{43830663-C5D2-4EF6-8D5C-9C1D8EDD6C47}" type="presParOf" srcId="{717E3B23-18F1-449D-AB29-84DA13324379}" destId="{57DCF183-CA80-4057-A832-9554F8D8F2F2}" srcOrd="3" destOrd="0" presId="urn:microsoft.com/office/officeart/2018/2/layout/IconCircleList"/>
    <dgm:cxn modelId="{FEFCDE25-A742-4210-98B6-332214610836}" type="presParOf" srcId="{303FEF8E-3EA4-4B0A-A99F-DE8FD2D0441D}" destId="{13FC40CE-0F4E-4FC4-BC15-E398ED79D54E}" srcOrd="1" destOrd="0" presId="urn:microsoft.com/office/officeart/2018/2/layout/IconCircleList"/>
    <dgm:cxn modelId="{250B7D30-713D-40A6-A6F6-FCD8CC65FE20}" type="presParOf" srcId="{303FEF8E-3EA4-4B0A-A99F-DE8FD2D0441D}" destId="{E49975EA-8995-49D2-9A2A-25872032FD22}" srcOrd="2" destOrd="0" presId="urn:microsoft.com/office/officeart/2018/2/layout/IconCircleList"/>
    <dgm:cxn modelId="{24375106-2034-4DC5-9949-F14BB557443B}" type="presParOf" srcId="{E49975EA-8995-49D2-9A2A-25872032FD22}" destId="{7DDE76FC-258E-4607-8112-F3133533AA89}" srcOrd="0" destOrd="0" presId="urn:microsoft.com/office/officeart/2018/2/layout/IconCircleList"/>
    <dgm:cxn modelId="{90D2E40D-6504-4440-8F01-87D463C247CA}" type="presParOf" srcId="{E49975EA-8995-49D2-9A2A-25872032FD22}" destId="{FBAE2039-9A27-4264-A91C-F77507D50169}" srcOrd="1" destOrd="0" presId="urn:microsoft.com/office/officeart/2018/2/layout/IconCircleList"/>
    <dgm:cxn modelId="{35C728E6-4DAC-4467-BED5-CC3E59DBAA83}" type="presParOf" srcId="{E49975EA-8995-49D2-9A2A-25872032FD22}" destId="{7C769414-1CA4-4DD7-8EE8-C4942FFCCCDE}" srcOrd="2" destOrd="0" presId="urn:microsoft.com/office/officeart/2018/2/layout/IconCircleList"/>
    <dgm:cxn modelId="{CEFB3007-6D1B-4F2A-8157-5F9124A77C5A}" type="presParOf" srcId="{E49975EA-8995-49D2-9A2A-25872032FD22}" destId="{78D169B1-FAB5-4D03-8D09-B3C788EABA7A}" srcOrd="3" destOrd="0" presId="urn:microsoft.com/office/officeart/2018/2/layout/IconCircleList"/>
    <dgm:cxn modelId="{75C83CB6-DD7F-4F06-B0A5-AD6F6EFEE701}" type="presParOf" srcId="{303FEF8E-3EA4-4B0A-A99F-DE8FD2D0441D}" destId="{8F3598B0-2F9D-4382-9571-8039546577B0}" srcOrd="3" destOrd="0" presId="urn:microsoft.com/office/officeart/2018/2/layout/IconCircleList"/>
    <dgm:cxn modelId="{90CA8A65-3933-44A3-8D58-0890E1A079FE}" type="presParOf" srcId="{303FEF8E-3EA4-4B0A-A99F-DE8FD2D0441D}" destId="{97F1E9FF-C573-470F-9C42-DC200931986A}" srcOrd="4" destOrd="0" presId="urn:microsoft.com/office/officeart/2018/2/layout/IconCircleList"/>
    <dgm:cxn modelId="{11C9F2FF-D314-49AE-888D-606E1B4812E2}" type="presParOf" srcId="{97F1E9FF-C573-470F-9C42-DC200931986A}" destId="{A5C2669B-E145-4549-BC8D-ACF320E87D64}" srcOrd="0" destOrd="0" presId="urn:microsoft.com/office/officeart/2018/2/layout/IconCircleList"/>
    <dgm:cxn modelId="{D8FD7570-EDFF-4F06-85F3-668A80C5280A}" type="presParOf" srcId="{97F1E9FF-C573-470F-9C42-DC200931986A}" destId="{9D56C8B8-8F08-46B3-B48C-F164B8E23679}" srcOrd="1" destOrd="0" presId="urn:microsoft.com/office/officeart/2018/2/layout/IconCircleList"/>
    <dgm:cxn modelId="{5D6F2AEC-B7AC-4C65-B92D-E4404B137FA7}" type="presParOf" srcId="{97F1E9FF-C573-470F-9C42-DC200931986A}" destId="{FDC848C2-8979-43C0-9A46-5FF740B82829}" srcOrd="2" destOrd="0" presId="urn:microsoft.com/office/officeart/2018/2/layout/IconCircleList"/>
    <dgm:cxn modelId="{150DE074-D4BF-45E5-8125-4B201790D5E6}" type="presParOf" srcId="{97F1E9FF-C573-470F-9C42-DC200931986A}" destId="{697E99FD-4352-45CE-81A9-173781957CB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5AA040-BE5E-453B-9ED1-0E6327053D2C}"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5F7BCBD0-FC38-4A3D-8E15-CDAF7E3CFC47}">
      <dgm:prSet/>
      <dgm:spPr/>
      <dgm:t>
        <a:bodyPr/>
        <a:lstStyle/>
        <a:p>
          <a:pPr>
            <a:lnSpc>
              <a:spcPct val="100000"/>
            </a:lnSpc>
          </a:pPr>
          <a:r>
            <a:rPr lang="en-CA" b="1" baseline="0" dirty="0"/>
            <a:t>What are Containers? Why Orchestration?</a:t>
          </a:r>
          <a:endParaRPr lang="en-US" dirty="0"/>
        </a:p>
      </dgm:t>
    </dgm:pt>
    <dgm:pt modelId="{9B4655CC-1E29-43A0-B349-6E7F6C6C4548}" type="parTrans" cxnId="{4E9C95F2-6BF9-4223-8564-D1D375AEEA70}">
      <dgm:prSet/>
      <dgm:spPr/>
      <dgm:t>
        <a:bodyPr/>
        <a:lstStyle/>
        <a:p>
          <a:endParaRPr lang="en-US"/>
        </a:p>
      </dgm:t>
    </dgm:pt>
    <dgm:pt modelId="{DDDD78B7-5831-42F6-B64A-18D7913594E9}" type="sibTrans" cxnId="{4E9C95F2-6BF9-4223-8564-D1D375AEEA70}">
      <dgm:prSet/>
      <dgm:spPr/>
      <dgm:t>
        <a:bodyPr/>
        <a:lstStyle/>
        <a:p>
          <a:pPr>
            <a:lnSpc>
              <a:spcPct val="100000"/>
            </a:lnSpc>
          </a:pPr>
          <a:endParaRPr lang="en-US"/>
        </a:p>
      </dgm:t>
    </dgm:pt>
    <dgm:pt modelId="{F774B50B-FF8E-4A1D-9B24-36A66E83A2E3}">
      <dgm:prSet/>
      <dgm:spPr/>
      <dgm:t>
        <a:bodyPr/>
        <a:lstStyle/>
        <a:p>
          <a:pPr>
            <a:lnSpc>
              <a:spcPct val="100000"/>
            </a:lnSpc>
          </a:pPr>
          <a:r>
            <a:rPr lang="en-CA" b="1" baseline="0" dirty="0"/>
            <a:t>What is Kubernetes? </a:t>
          </a:r>
          <a:endParaRPr lang="en-US" dirty="0"/>
        </a:p>
      </dgm:t>
    </dgm:pt>
    <dgm:pt modelId="{3BB00A6B-A563-4A4E-8863-9852F3D79E40}" type="parTrans" cxnId="{E037A6CF-2B1D-4296-A4B7-2DE44A64616A}">
      <dgm:prSet/>
      <dgm:spPr/>
      <dgm:t>
        <a:bodyPr/>
        <a:lstStyle/>
        <a:p>
          <a:endParaRPr lang="en-US"/>
        </a:p>
      </dgm:t>
    </dgm:pt>
    <dgm:pt modelId="{8C8FEA5C-A2E1-47D9-BF4C-04DBEBBD7BC8}" type="sibTrans" cxnId="{E037A6CF-2B1D-4296-A4B7-2DE44A64616A}">
      <dgm:prSet/>
      <dgm:spPr/>
      <dgm:t>
        <a:bodyPr/>
        <a:lstStyle/>
        <a:p>
          <a:pPr>
            <a:lnSpc>
              <a:spcPct val="100000"/>
            </a:lnSpc>
          </a:pPr>
          <a:endParaRPr lang="en-US"/>
        </a:p>
      </dgm:t>
    </dgm:pt>
    <dgm:pt modelId="{7D1E9EFA-A5A6-4D71-9AA1-5D2C9C7A6483}">
      <dgm:prSet/>
      <dgm:spPr/>
      <dgm:t>
        <a:bodyPr/>
        <a:lstStyle/>
        <a:p>
          <a:pPr>
            <a:lnSpc>
              <a:spcPct val="100000"/>
            </a:lnSpc>
          </a:pPr>
          <a:r>
            <a:rPr lang="en-CA" b="1" baseline="0" dirty="0"/>
            <a:t>Pods, Deployments &amp; Services</a:t>
          </a:r>
          <a:endParaRPr lang="en-US" dirty="0"/>
        </a:p>
      </dgm:t>
    </dgm:pt>
    <dgm:pt modelId="{520DA203-DA91-4A30-8B97-AC6B5071B266}" type="parTrans" cxnId="{437BE682-BF97-42EA-8AFD-1A1B6271600B}">
      <dgm:prSet/>
      <dgm:spPr/>
      <dgm:t>
        <a:bodyPr/>
        <a:lstStyle/>
        <a:p>
          <a:endParaRPr lang="en-US"/>
        </a:p>
      </dgm:t>
    </dgm:pt>
    <dgm:pt modelId="{0C3EED13-731E-46A9-A1B9-CC0B54DE326F}" type="sibTrans" cxnId="{437BE682-BF97-42EA-8AFD-1A1B6271600B}">
      <dgm:prSet/>
      <dgm:spPr/>
      <dgm:t>
        <a:bodyPr/>
        <a:lstStyle/>
        <a:p>
          <a:pPr>
            <a:lnSpc>
              <a:spcPct val="100000"/>
            </a:lnSpc>
          </a:pPr>
          <a:endParaRPr lang="en-US"/>
        </a:p>
      </dgm:t>
    </dgm:pt>
    <dgm:pt modelId="{CC743B6C-58B1-46F3-B8A9-573C2DBAE414}">
      <dgm:prSet/>
      <dgm:spPr/>
      <dgm:t>
        <a:bodyPr/>
        <a:lstStyle/>
        <a:p>
          <a:pPr>
            <a:lnSpc>
              <a:spcPct val="100000"/>
            </a:lnSpc>
          </a:pPr>
          <a:r>
            <a:rPr lang="en-CA" b="1" baseline="0" dirty="0"/>
            <a:t>Deploy in Azure Kubernetes Service</a:t>
          </a:r>
          <a:endParaRPr lang="en-US" dirty="0"/>
        </a:p>
      </dgm:t>
    </dgm:pt>
    <dgm:pt modelId="{634B19DC-E920-46FD-B689-EA3ED2F476FE}" type="parTrans" cxnId="{F75ED605-5ED4-42B2-8E5F-D43C2C439A5E}">
      <dgm:prSet/>
      <dgm:spPr/>
      <dgm:t>
        <a:bodyPr/>
        <a:lstStyle/>
        <a:p>
          <a:endParaRPr lang="en-US"/>
        </a:p>
      </dgm:t>
    </dgm:pt>
    <dgm:pt modelId="{59786579-0FC3-4CCD-813E-562518F20A37}" type="sibTrans" cxnId="{F75ED605-5ED4-42B2-8E5F-D43C2C439A5E}">
      <dgm:prSet/>
      <dgm:spPr/>
      <dgm:t>
        <a:bodyPr/>
        <a:lstStyle/>
        <a:p>
          <a:pPr>
            <a:lnSpc>
              <a:spcPct val="100000"/>
            </a:lnSpc>
          </a:pPr>
          <a:endParaRPr lang="en-US"/>
        </a:p>
      </dgm:t>
    </dgm:pt>
    <dgm:pt modelId="{8292A9D4-5050-4BA3-B000-89F81659FA4E}">
      <dgm:prSet/>
      <dgm:spPr/>
      <dgm:t>
        <a:bodyPr/>
        <a:lstStyle/>
        <a:p>
          <a:pPr>
            <a:lnSpc>
              <a:spcPct val="100000"/>
            </a:lnSpc>
          </a:pPr>
          <a:r>
            <a:rPr lang="en-CA" b="1" baseline="0" dirty="0"/>
            <a:t>Hands on Labs: Microsoft Learn </a:t>
          </a:r>
          <a:endParaRPr lang="en-US" dirty="0"/>
        </a:p>
      </dgm:t>
    </dgm:pt>
    <dgm:pt modelId="{C3DBA58A-7220-436C-86E9-1C9C257427EB}" type="parTrans" cxnId="{81A397E2-BAA0-4189-9F3C-FEF3B57623EF}">
      <dgm:prSet/>
      <dgm:spPr/>
      <dgm:t>
        <a:bodyPr/>
        <a:lstStyle/>
        <a:p>
          <a:endParaRPr lang="en-US"/>
        </a:p>
      </dgm:t>
    </dgm:pt>
    <dgm:pt modelId="{0845F710-934A-47BB-88EA-DAF23BF9CF05}" type="sibTrans" cxnId="{81A397E2-BAA0-4189-9F3C-FEF3B57623EF}">
      <dgm:prSet/>
      <dgm:spPr/>
      <dgm:t>
        <a:bodyPr/>
        <a:lstStyle/>
        <a:p>
          <a:pPr>
            <a:lnSpc>
              <a:spcPct val="100000"/>
            </a:lnSpc>
          </a:pPr>
          <a:endParaRPr lang="en-US"/>
        </a:p>
      </dgm:t>
    </dgm:pt>
    <dgm:pt modelId="{0BE1D0BC-6FB0-4F93-AC6B-4B07FCCAF7D6}">
      <dgm:prSet/>
      <dgm:spPr/>
      <dgm:t>
        <a:bodyPr/>
        <a:lstStyle/>
        <a:p>
          <a:pPr>
            <a:lnSpc>
              <a:spcPct val="100000"/>
            </a:lnSpc>
          </a:pPr>
          <a:r>
            <a:rPr lang="en-CA" b="1" baseline="0" dirty="0"/>
            <a:t>Q&amp;A</a:t>
          </a:r>
          <a:endParaRPr lang="en-US" dirty="0"/>
        </a:p>
      </dgm:t>
    </dgm:pt>
    <dgm:pt modelId="{55443245-6260-4E2A-8C30-19AA6DDFDAF6}" type="parTrans" cxnId="{BB2A31AB-BEB2-4965-AE70-32DE6EF7EB09}">
      <dgm:prSet/>
      <dgm:spPr/>
      <dgm:t>
        <a:bodyPr/>
        <a:lstStyle/>
        <a:p>
          <a:endParaRPr lang="en-US"/>
        </a:p>
      </dgm:t>
    </dgm:pt>
    <dgm:pt modelId="{0E128128-D849-43E8-86AA-C1461F95E233}" type="sibTrans" cxnId="{BB2A31AB-BEB2-4965-AE70-32DE6EF7EB09}">
      <dgm:prSet/>
      <dgm:spPr/>
      <dgm:t>
        <a:bodyPr/>
        <a:lstStyle/>
        <a:p>
          <a:endParaRPr lang="en-US"/>
        </a:p>
      </dgm:t>
    </dgm:pt>
    <dgm:pt modelId="{A57458DB-557C-4DC7-9AFB-0DED3E342C08}" type="pres">
      <dgm:prSet presAssocID="{E05AA040-BE5E-453B-9ED1-0E6327053D2C}" presName="root" presStyleCnt="0">
        <dgm:presLayoutVars>
          <dgm:dir/>
          <dgm:resizeHandles val="exact"/>
        </dgm:presLayoutVars>
      </dgm:prSet>
      <dgm:spPr/>
    </dgm:pt>
    <dgm:pt modelId="{303FEF8E-3EA4-4B0A-A99F-DE8FD2D0441D}" type="pres">
      <dgm:prSet presAssocID="{E05AA040-BE5E-453B-9ED1-0E6327053D2C}" presName="container" presStyleCnt="0">
        <dgm:presLayoutVars>
          <dgm:dir/>
          <dgm:resizeHandles val="exact"/>
        </dgm:presLayoutVars>
      </dgm:prSet>
      <dgm:spPr/>
    </dgm:pt>
    <dgm:pt modelId="{717E3B23-18F1-449D-AB29-84DA13324379}" type="pres">
      <dgm:prSet presAssocID="{5F7BCBD0-FC38-4A3D-8E15-CDAF7E3CFC47}" presName="compNode" presStyleCnt="0"/>
      <dgm:spPr/>
    </dgm:pt>
    <dgm:pt modelId="{9C3FE053-B27C-4BE8-A640-AD33B1211FC3}" type="pres">
      <dgm:prSet presAssocID="{5F7BCBD0-FC38-4A3D-8E15-CDAF7E3CFC47}" presName="iconBgRect" presStyleLbl="bgShp" presStyleIdx="0" presStyleCnt="6"/>
      <dgm:spPr/>
    </dgm:pt>
    <dgm:pt modelId="{534A3AB3-B9C3-4F24-A7B1-E47AAE1EFA4E}" type="pres">
      <dgm:prSet presAssocID="{5F7BCBD0-FC38-4A3D-8E15-CDAF7E3CFC4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9EDFF5FE-1448-444D-84D9-2228DFF8ABBB}" type="pres">
      <dgm:prSet presAssocID="{5F7BCBD0-FC38-4A3D-8E15-CDAF7E3CFC47}" presName="spaceRect" presStyleCnt="0"/>
      <dgm:spPr/>
    </dgm:pt>
    <dgm:pt modelId="{57DCF183-CA80-4057-A832-9554F8D8F2F2}" type="pres">
      <dgm:prSet presAssocID="{5F7BCBD0-FC38-4A3D-8E15-CDAF7E3CFC47}" presName="textRect" presStyleLbl="revTx" presStyleIdx="0" presStyleCnt="6">
        <dgm:presLayoutVars>
          <dgm:chMax val="1"/>
          <dgm:chPref val="1"/>
        </dgm:presLayoutVars>
      </dgm:prSet>
      <dgm:spPr/>
    </dgm:pt>
    <dgm:pt modelId="{13FC40CE-0F4E-4FC4-BC15-E398ED79D54E}" type="pres">
      <dgm:prSet presAssocID="{DDDD78B7-5831-42F6-B64A-18D7913594E9}" presName="sibTrans" presStyleLbl="sibTrans2D1" presStyleIdx="0" presStyleCnt="0"/>
      <dgm:spPr/>
    </dgm:pt>
    <dgm:pt modelId="{E49975EA-8995-49D2-9A2A-25872032FD22}" type="pres">
      <dgm:prSet presAssocID="{F774B50B-FF8E-4A1D-9B24-36A66E83A2E3}" presName="compNode" presStyleCnt="0"/>
      <dgm:spPr/>
    </dgm:pt>
    <dgm:pt modelId="{7DDE76FC-258E-4607-8112-F3133533AA89}" type="pres">
      <dgm:prSet presAssocID="{F774B50B-FF8E-4A1D-9B24-36A66E83A2E3}" presName="iconBgRect" presStyleLbl="bgShp" presStyleIdx="1" presStyleCnt="6"/>
      <dgm:spPr/>
    </dgm:pt>
    <dgm:pt modelId="{FBAE2039-9A27-4264-A91C-F77507D50169}" type="pres">
      <dgm:prSet presAssocID="{F774B50B-FF8E-4A1D-9B24-36A66E83A2E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ngle gear"/>
        </a:ext>
      </dgm:extLst>
    </dgm:pt>
    <dgm:pt modelId="{7C769414-1CA4-4DD7-8EE8-C4942FFCCCDE}" type="pres">
      <dgm:prSet presAssocID="{F774B50B-FF8E-4A1D-9B24-36A66E83A2E3}" presName="spaceRect" presStyleCnt="0"/>
      <dgm:spPr/>
    </dgm:pt>
    <dgm:pt modelId="{78D169B1-FAB5-4D03-8D09-B3C788EABA7A}" type="pres">
      <dgm:prSet presAssocID="{F774B50B-FF8E-4A1D-9B24-36A66E83A2E3}" presName="textRect" presStyleLbl="revTx" presStyleIdx="1" presStyleCnt="6">
        <dgm:presLayoutVars>
          <dgm:chMax val="1"/>
          <dgm:chPref val="1"/>
        </dgm:presLayoutVars>
      </dgm:prSet>
      <dgm:spPr/>
    </dgm:pt>
    <dgm:pt modelId="{8F3598B0-2F9D-4382-9571-8039546577B0}" type="pres">
      <dgm:prSet presAssocID="{8C8FEA5C-A2E1-47D9-BF4C-04DBEBBD7BC8}" presName="sibTrans" presStyleLbl="sibTrans2D1" presStyleIdx="0" presStyleCnt="0"/>
      <dgm:spPr/>
    </dgm:pt>
    <dgm:pt modelId="{97F1E9FF-C573-470F-9C42-DC200931986A}" type="pres">
      <dgm:prSet presAssocID="{7D1E9EFA-A5A6-4D71-9AA1-5D2C9C7A6483}" presName="compNode" presStyleCnt="0"/>
      <dgm:spPr/>
    </dgm:pt>
    <dgm:pt modelId="{A5C2669B-E145-4549-BC8D-ACF320E87D64}" type="pres">
      <dgm:prSet presAssocID="{7D1E9EFA-A5A6-4D71-9AA1-5D2C9C7A6483}" presName="iconBgRect" presStyleLbl="bgShp" presStyleIdx="2" presStyleCnt="6"/>
      <dgm:spPr/>
    </dgm:pt>
    <dgm:pt modelId="{9D56C8B8-8F08-46B3-B48C-F164B8E23679}" type="pres">
      <dgm:prSet presAssocID="{7D1E9EFA-A5A6-4D71-9AA1-5D2C9C7A648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DC848C2-8979-43C0-9A46-5FF740B82829}" type="pres">
      <dgm:prSet presAssocID="{7D1E9EFA-A5A6-4D71-9AA1-5D2C9C7A6483}" presName="spaceRect" presStyleCnt="0"/>
      <dgm:spPr/>
    </dgm:pt>
    <dgm:pt modelId="{697E99FD-4352-45CE-81A9-173781957CB0}" type="pres">
      <dgm:prSet presAssocID="{7D1E9EFA-A5A6-4D71-9AA1-5D2C9C7A6483}" presName="textRect" presStyleLbl="revTx" presStyleIdx="2" presStyleCnt="6">
        <dgm:presLayoutVars>
          <dgm:chMax val="1"/>
          <dgm:chPref val="1"/>
        </dgm:presLayoutVars>
      </dgm:prSet>
      <dgm:spPr/>
    </dgm:pt>
    <dgm:pt modelId="{5ABD7425-C5C7-4F09-BEBF-299C61043B36}" type="pres">
      <dgm:prSet presAssocID="{0C3EED13-731E-46A9-A1B9-CC0B54DE326F}" presName="sibTrans" presStyleLbl="sibTrans2D1" presStyleIdx="0" presStyleCnt="0"/>
      <dgm:spPr/>
    </dgm:pt>
    <dgm:pt modelId="{B570431A-5780-4C4B-A53F-3064315D4CA7}" type="pres">
      <dgm:prSet presAssocID="{CC743B6C-58B1-46F3-B8A9-573C2DBAE414}" presName="compNode" presStyleCnt="0"/>
      <dgm:spPr/>
    </dgm:pt>
    <dgm:pt modelId="{7C941790-F7EC-4DD8-9733-C0A1A1E0DA97}" type="pres">
      <dgm:prSet presAssocID="{CC743B6C-58B1-46F3-B8A9-573C2DBAE414}" presName="iconBgRect" presStyleLbl="bgShp" presStyleIdx="3" presStyleCnt="6"/>
      <dgm:spPr/>
    </dgm:pt>
    <dgm:pt modelId="{620E032B-1B07-4022-AFCA-480A63B577C1}" type="pres">
      <dgm:prSet presAssocID="{CC743B6C-58B1-46F3-B8A9-573C2DBAE41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1A906ABF-1D9E-40BA-98FA-AD1E8BDFCDA3}" type="pres">
      <dgm:prSet presAssocID="{CC743B6C-58B1-46F3-B8A9-573C2DBAE414}" presName="spaceRect" presStyleCnt="0"/>
      <dgm:spPr/>
    </dgm:pt>
    <dgm:pt modelId="{6471C762-6323-4787-A1B4-20D33BD2ADF6}" type="pres">
      <dgm:prSet presAssocID="{CC743B6C-58B1-46F3-B8A9-573C2DBAE414}" presName="textRect" presStyleLbl="revTx" presStyleIdx="3" presStyleCnt="6">
        <dgm:presLayoutVars>
          <dgm:chMax val="1"/>
          <dgm:chPref val="1"/>
        </dgm:presLayoutVars>
      </dgm:prSet>
      <dgm:spPr/>
    </dgm:pt>
    <dgm:pt modelId="{E8A78FA2-F7CC-4DA6-8AF2-66677DC9667B}" type="pres">
      <dgm:prSet presAssocID="{59786579-0FC3-4CCD-813E-562518F20A37}" presName="sibTrans" presStyleLbl="sibTrans2D1" presStyleIdx="0" presStyleCnt="0"/>
      <dgm:spPr/>
    </dgm:pt>
    <dgm:pt modelId="{BAD7207A-BCF6-4AEC-BEE1-669CE1D681CB}" type="pres">
      <dgm:prSet presAssocID="{8292A9D4-5050-4BA3-B000-89F81659FA4E}" presName="compNode" presStyleCnt="0"/>
      <dgm:spPr/>
    </dgm:pt>
    <dgm:pt modelId="{1C0BB5E9-C43C-4EFC-8353-3515F37E4D71}" type="pres">
      <dgm:prSet presAssocID="{8292A9D4-5050-4BA3-B000-89F81659FA4E}" presName="iconBgRect" presStyleLbl="bgShp" presStyleIdx="4" presStyleCnt="6"/>
      <dgm:spPr/>
    </dgm:pt>
    <dgm:pt modelId="{8EB4A6BA-721E-4308-BBD9-F549FCF326BE}" type="pres">
      <dgm:prSet presAssocID="{8292A9D4-5050-4BA3-B000-89F81659FA4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ools"/>
        </a:ext>
      </dgm:extLst>
    </dgm:pt>
    <dgm:pt modelId="{09D58306-2981-4BAC-BBD6-4FEAF0CC385B}" type="pres">
      <dgm:prSet presAssocID="{8292A9D4-5050-4BA3-B000-89F81659FA4E}" presName="spaceRect" presStyleCnt="0"/>
      <dgm:spPr/>
    </dgm:pt>
    <dgm:pt modelId="{9B995A36-726C-48C9-8FBB-906EA6172835}" type="pres">
      <dgm:prSet presAssocID="{8292A9D4-5050-4BA3-B000-89F81659FA4E}" presName="textRect" presStyleLbl="revTx" presStyleIdx="4" presStyleCnt="6">
        <dgm:presLayoutVars>
          <dgm:chMax val="1"/>
          <dgm:chPref val="1"/>
        </dgm:presLayoutVars>
      </dgm:prSet>
      <dgm:spPr/>
    </dgm:pt>
    <dgm:pt modelId="{1F4AECC5-6499-435C-81EB-998D9311FD0B}" type="pres">
      <dgm:prSet presAssocID="{0845F710-934A-47BB-88EA-DAF23BF9CF05}" presName="sibTrans" presStyleLbl="sibTrans2D1" presStyleIdx="0" presStyleCnt="0"/>
      <dgm:spPr/>
    </dgm:pt>
    <dgm:pt modelId="{7624D41D-2E28-44C9-9D11-8DD186959B0E}" type="pres">
      <dgm:prSet presAssocID="{0BE1D0BC-6FB0-4F93-AC6B-4B07FCCAF7D6}" presName="compNode" presStyleCnt="0"/>
      <dgm:spPr/>
    </dgm:pt>
    <dgm:pt modelId="{21FA622D-6A5D-4624-B676-FC2AE320BABD}" type="pres">
      <dgm:prSet presAssocID="{0BE1D0BC-6FB0-4F93-AC6B-4B07FCCAF7D6}" presName="iconBgRect" presStyleLbl="bgShp" presStyleIdx="5" presStyleCnt="6"/>
      <dgm:spPr/>
    </dgm:pt>
    <dgm:pt modelId="{1E88DFD2-E664-4B3F-9238-440E7A8CCC0D}" type="pres">
      <dgm:prSet presAssocID="{0BE1D0BC-6FB0-4F93-AC6B-4B07FCCAF7D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estions"/>
        </a:ext>
      </dgm:extLst>
    </dgm:pt>
    <dgm:pt modelId="{B437C6DC-B6F4-4A71-AC37-D016466C38F2}" type="pres">
      <dgm:prSet presAssocID="{0BE1D0BC-6FB0-4F93-AC6B-4B07FCCAF7D6}" presName="spaceRect" presStyleCnt="0"/>
      <dgm:spPr/>
    </dgm:pt>
    <dgm:pt modelId="{1B1CFD97-08E1-4054-8FBF-D7F1FA7AB885}" type="pres">
      <dgm:prSet presAssocID="{0BE1D0BC-6FB0-4F93-AC6B-4B07FCCAF7D6}" presName="textRect" presStyleLbl="revTx" presStyleIdx="5" presStyleCnt="6">
        <dgm:presLayoutVars>
          <dgm:chMax val="1"/>
          <dgm:chPref val="1"/>
        </dgm:presLayoutVars>
      </dgm:prSet>
      <dgm:spPr/>
    </dgm:pt>
  </dgm:ptLst>
  <dgm:cxnLst>
    <dgm:cxn modelId="{F75ED605-5ED4-42B2-8E5F-D43C2C439A5E}" srcId="{E05AA040-BE5E-453B-9ED1-0E6327053D2C}" destId="{CC743B6C-58B1-46F3-B8A9-573C2DBAE414}" srcOrd="3" destOrd="0" parTransId="{634B19DC-E920-46FD-B689-EA3ED2F476FE}" sibTransId="{59786579-0FC3-4CCD-813E-562518F20A37}"/>
    <dgm:cxn modelId="{5BEEA006-BE77-4126-8728-6FD2B489B707}" type="presOf" srcId="{59786579-0FC3-4CCD-813E-562518F20A37}" destId="{E8A78FA2-F7CC-4DA6-8AF2-66677DC9667B}" srcOrd="0" destOrd="0" presId="urn:microsoft.com/office/officeart/2018/2/layout/IconCircleList"/>
    <dgm:cxn modelId="{0672B21C-D33D-4376-8325-BD1ADB106A60}" type="presOf" srcId="{0BE1D0BC-6FB0-4F93-AC6B-4B07FCCAF7D6}" destId="{1B1CFD97-08E1-4054-8FBF-D7F1FA7AB885}" srcOrd="0" destOrd="0" presId="urn:microsoft.com/office/officeart/2018/2/layout/IconCircleList"/>
    <dgm:cxn modelId="{60445B21-DE8D-46AF-B27D-ED06253D7DFE}" type="presOf" srcId="{0C3EED13-731E-46A9-A1B9-CC0B54DE326F}" destId="{5ABD7425-C5C7-4F09-BEBF-299C61043B36}" srcOrd="0" destOrd="0" presId="urn:microsoft.com/office/officeart/2018/2/layout/IconCircleList"/>
    <dgm:cxn modelId="{A72C2436-B619-4713-B06F-1C043E86D9F7}" type="presOf" srcId="{F774B50B-FF8E-4A1D-9B24-36A66E83A2E3}" destId="{78D169B1-FAB5-4D03-8D09-B3C788EABA7A}" srcOrd="0" destOrd="0" presId="urn:microsoft.com/office/officeart/2018/2/layout/IconCircleList"/>
    <dgm:cxn modelId="{04C4144C-324A-4EFB-A2E6-9F291D710244}" type="presOf" srcId="{8292A9D4-5050-4BA3-B000-89F81659FA4E}" destId="{9B995A36-726C-48C9-8FBB-906EA6172835}" srcOrd="0" destOrd="0" presId="urn:microsoft.com/office/officeart/2018/2/layout/IconCircleList"/>
    <dgm:cxn modelId="{3215464F-10B3-449E-AD3D-C689EFE5E552}" type="presOf" srcId="{E05AA040-BE5E-453B-9ED1-0E6327053D2C}" destId="{A57458DB-557C-4DC7-9AFB-0DED3E342C08}" srcOrd="0" destOrd="0" presId="urn:microsoft.com/office/officeart/2018/2/layout/IconCircleList"/>
    <dgm:cxn modelId="{E456AA4F-EA03-4948-87D1-B52B199383AE}" type="presOf" srcId="{8C8FEA5C-A2E1-47D9-BF4C-04DBEBBD7BC8}" destId="{8F3598B0-2F9D-4382-9571-8039546577B0}" srcOrd="0" destOrd="0" presId="urn:microsoft.com/office/officeart/2018/2/layout/IconCircleList"/>
    <dgm:cxn modelId="{5189445B-0C59-42B5-9639-D8354B5CA661}" type="presOf" srcId="{DDDD78B7-5831-42F6-B64A-18D7913594E9}" destId="{13FC40CE-0F4E-4FC4-BC15-E398ED79D54E}" srcOrd="0" destOrd="0" presId="urn:microsoft.com/office/officeart/2018/2/layout/IconCircleList"/>
    <dgm:cxn modelId="{69AC0B7B-2D5D-4D52-809C-D3D954857595}" type="presOf" srcId="{0845F710-934A-47BB-88EA-DAF23BF9CF05}" destId="{1F4AECC5-6499-435C-81EB-998D9311FD0B}" srcOrd="0" destOrd="0" presId="urn:microsoft.com/office/officeart/2018/2/layout/IconCircleList"/>
    <dgm:cxn modelId="{A4AF5E80-0715-42E9-AAB7-8E304F9F1051}" type="presOf" srcId="{5F7BCBD0-FC38-4A3D-8E15-CDAF7E3CFC47}" destId="{57DCF183-CA80-4057-A832-9554F8D8F2F2}" srcOrd="0" destOrd="0" presId="urn:microsoft.com/office/officeart/2018/2/layout/IconCircleList"/>
    <dgm:cxn modelId="{437BE682-BF97-42EA-8AFD-1A1B6271600B}" srcId="{E05AA040-BE5E-453B-9ED1-0E6327053D2C}" destId="{7D1E9EFA-A5A6-4D71-9AA1-5D2C9C7A6483}" srcOrd="2" destOrd="0" parTransId="{520DA203-DA91-4A30-8B97-AC6B5071B266}" sibTransId="{0C3EED13-731E-46A9-A1B9-CC0B54DE326F}"/>
    <dgm:cxn modelId="{BB2A31AB-BEB2-4965-AE70-32DE6EF7EB09}" srcId="{E05AA040-BE5E-453B-9ED1-0E6327053D2C}" destId="{0BE1D0BC-6FB0-4F93-AC6B-4B07FCCAF7D6}" srcOrd="5" destOrd="0" parTransId="{55443245-6260-4E2A-8C30-19AA6DDFDAF6}" sibTransId="{0E128128-D849-43E8-86AA-C1461F95E233}"/>
    <dgm:cxn modelId="{E679ACAF-6285-4976-9159-A9DC93C6E22F}" type="presOf" srcId="{CC743B6C-58B1-46F3-B8A9-573C2DBAE414}" destId="{6471C762-6323-4787-A1B4-20D33BD2ADF6}" srcOrd="0" destOrd="0" presId="urn:microsoft.com/office/officeart/2018/2/layout/IconCircleList"/>
    <dgm:cxn modelId="{E037A6CF-2B1D-4296-A4B7-2DE44A64616A}" srcId="{E05AA040-BE5E-453B-9ED1-0E6327053D2C}" destId="{F774B50B-FF8E-4A1D-9B24-36A66E83A2E3}" srcOrd="1" destOrd="0" parTransId="{3BB00A6B-A563-4A4E-8863-9852F3D79E40}" sibTransId="{8C8FEA5C-A2E1-47D9-BF4C-04DBEBBD7BC8}"/>
    <dgm:cxn modelId="{81A397E2-BAA0-4189-9F3C-FEF3B57623EF}" srcId="{E05AA040-BE5E-453B-9ED1-0E6327053D2C}" destId="{8292A9D4-5050-4BA3-B000-89F81659FA4E}" srcOrd="4" destOrd="0" parTransId="{C3DBA58A-7220-436C-86E9-1C9C257427EB}" sibTransId="{0845F710-934A-47BB-88EA-DAF23BF9CF05}"/>
    <dgm:cxn modelId="{4E9C95F2-6BF9-4223-8564-D1D375AEEA70}" srcId="{E05AA040-BE5E-453B-9ED1-0E6327053D2C}" destId="{5F7BCBD0-FC38-4A3D-8E15-CDAF7E3CFC47}" srcOrd="0" destOrd="0" parTransId="{9B4655CC-1E29-43A0-B349-6E7F6C6C4548}" sibTransId="{DDDD78B7-5831-42F6-B64A-18D7913594E9}"/>
    <dgm:cxn modelId="{801573FC-670B-4973-AC73-293AB0BC2E68}" type="presOf" srcId="{7D1E9EFA-A5A6-4D71-9AA1-5D2C9C7A6483}" destId="{697E99FD-4352-45CE-81A9-173781957CB0}" srcOrd="0" destOrd="0" presId="urn:microsoft.com/office/officeart/2018/2/layout/IconCircleList"/>
    <dgm:cxn modelId="{794DF5BB-FC35-4D87-9D63-F91CB908E8A4}" type="presParOf" srcId="{A57458DB-557C-4DC7-9AFB-0DED3E342C08}" destId="{303FEF8E-3EA4-4B0A-A99F-DE8FD2D0441D}" srcOrd="0" destOrd="0" presId="urn:microsoft.com/office/officeart/2018/2/layout/IconCircleList"/>
    <dgm:cxn modelId="{49C308B2-AD48-4A0C-992E-7835B7AFB30B}" type="presParOf" srcId="{303FEF8E-3EA4-4B0A-A99F-DE8FD2D0441D}" destId="{717E3B23-18F1-449D-AB29-84DA13324379}" srcOrd="0" destOrd="0" presId="urn:microsoft.com/office/officeart/2018/2/layout/IconCircleList"/>
    <dgm:cxn modelId="{44B9A315-36AB-4DB2-9C28-B4713F98262E}" type="presParOf" srcId="{717E3B23-18F1-449D-AB29-84DA13324379}" destId="{9C3FE053-B27C-4BE8-A640-AD33B1211FC3}" srcOrd="0" destOrd="0" presId="urn:microsoft.com/office/officeart/2018/2/layout/IconCircleList"/>
    <dgm:cxn modelId="{F0D8A0FD-2757-4F59-92AB-4FCB469DB915}" type="presParOf" srcId="{717E3B23-18F1-449D-AB29-84DA13324379}" destId="{534A3AB3-B9C3-4F24-A7B1-E47AAE1EFA4E}" srcOrd="1" destOrd="0" presId="urn:microsoft.com/office/officeart/2018/2/layout/IconCircleList"/>
    <dgm:cxn modelId="{237E39D5-1157-47FF-9093-2C962CF51EC8}" type="presParOf" srcId="{717E3B23-18F1-449D-AB29-84DA13324379}" destId="{9EDFF5FE-1448-444D-84D9-2228DFF8ABBB}" srcOrd="2" destOrd="0" presId="urn:microsoft.com/office/officeart/2018/2/layout/IconCircleList"/>
    <dgm:cxn modelId="{43830663-C5D2-4EF6-8D5C-9C1D8EDD6C47}" type="presParOf" srcId="{717E3B23-18F1-449D-AB29-84DA13324379}" destId="{57DCF183-CA80-4057-A832-9554F8D8F2F2}" srcOrd="3" destOrd="0" presId="urn:microsoft.com/office/officeart/2018/2/layout/IconCircleList"/>
    <dgm:cxn modelId="{FEFCDE25-A742-4210-98B6-332214610836}" type="presParOf" srcId="{303FEF8E-3EA4-4B0A-A99F-DE8FD2D0441D}" destId="{13FC40CE-0F4E-4FC4-BC15-E398ED79D54E}" srcOrd="1" destOrd="0" presId="urn:microsoft.com/office/officeart/2018/2/layout/IconCircleList"/>
    <dgm:cxn modelId="{250B7D30-713D-40A6-A6F6-FCD8CC65FE20}" type="presParOf" srcId="{303FEF8E-3EA4-4B0A-A99F-DE8FD2D0441D}" destId="{E49975EA-8995-49D2-9A2A-25872032FD22}" srcOrd="2" destOrd="0" presId="urn:microsoft.com/office/officeart/2018/2/layout/IconCircleList"/>
    <dgm:cxn modelId="{24375106-2034-4DC5-9949-F14BB557443B}" type="presParOf" srcId="{E49975EA-8995-49D2-9A2A-25872032FD22}" destId="{7DDE76FC-258E-4607-8112-F3133533AA89}" srcOrd="0" destOrd="0" presId="urn:microsoft.com/office/officeart/2018/2/layout/IconCircleList"/>
    <dgm:cxn modelId="{90D2E40D-6504-4440-8F01-87D463C247CA}" type="presParOf" srcId="{E49975EA-8995-49D2-9A2A-25872032FD22}" destId="{FBAE2039-9A27-4264-A91C-F77507D50169}" srcOrd="1" destOrd="0" presId="urn:microsoft.com/office/officeart/2018/2/layout/IconCircleList"/>
    <dgm:cxn modelId="{35C728E6-4DAC-4467-BED5-CC3E59DBAA83}" type="presParOf" srcId="{E49975EA-8995-49D2-9A2A-25872032FD22}" destId="{7C769414-1CA4-4DD7-8EE8-C4942FFCCCDE}" srcOrd="2" destOrd="0" presId="urn:microsoft.com/office/officeart/2018/2/layout/IconCircleList"/>
    <dgm:cxn modelId="{CEFB3007-6D1B-4F2A-8157-5F9124A77C5A}" type="presParOf" srcId="{E49975EA-8995-49D2-9A2A-25872032FD22}" destId="{78D169B1-FAB5-4D03-8D09-B3C788EABA7A}" srcOrd="3" destOrd="0" presId="urn:microsoft.com/office/officeart/2018/2/layout/IconCircleList"/>
    <dgm:cxn modelId="{75C83CB6-DD7F-4F06-B0A5-AD6F6EFEE701}" type="presParOf" srcId="{303FEF8E-3EA4-4B0A-A99F-DE8FD2D0441D}" destId="{8F3598B0-2F9D-4382-9571-8039546577B0}" srcOrd="3" destOrd="0" presId="urn:microsoft.com/office/officeart/2018/2/layout/IconCircleList"/>
    <dgm:cxn modelId="{90CA8A65-3933-44A3-8D58-0890E1A079FE}" type="presParOf" srcId="{303FEF8E-3EA4-4B0A-A99F-DE8FD2D0441D}" destId="{97F1E9FF-C573-470F-9C42-DC200931986A}" srcOrd="4" destOrd="0" presId="urn:microsoft.com/office/officeart/2018/2/layout/IconCircleList"/>
    <dgm:cxn modelId="{11C9F2FF-D314-49AE-888D-606E1B4812E2}" type="presParOf" srcId="{97F1E9FF-C573-470F-9C42-DC200931986A}" destId="{A5C2669B-E145-4549-BC8D-ACF320E87D64}" srcOrd="0" destOrd="0" presId="urn:microsoft.com/office/officeart/2018/2/layout/IconCircleList"/>
    <dgm:cxn modelId="{D8FD7570-EDFF-4F06-85F3-668A80C5280A}" type="presParOf" srcId="{97F1E9FF-C573-470F-9C42-DC200931986A}" destId="{9D56C8B8-8F08-46B3-B48C-F164B8E23679}" srcOrd="1" destOrd="0" presId="urn:microsoft.com/office/officeart/2018/2/layout/IconCircleList"/>
    <dgm:cxn modelId="{5D6F2AEC-B7AC-4C65-B92D-E4404B137FA7}" type="presParOf" srcId="{97F1E9FF-C573-470F-9C42-DC200931986A}" destId="{FDC848C2-8979-43C0-9A46-5FF740B82829}" srcOrd="2" destOrd="0" presId="urn:microsoft.com/office/officeart/2018/2/layout/IconCircleList"/>
    <dgm:cxn modelId="{150DE074-D4BF-45E5-8125-4B201790D5E6}" type="presParOf" srcId="{97F1E9FF-C573-470F-9C42-DC200931986A}" destId="{697E99FD-4352-45CE-81A9-173781957CB0}" srcOrd="3" destOrd="0" presId="urn:microsoft.com/office/officeart/2018/2/layout/IconCircleList"/>
    <dgm:cxn modelId="{678DB389-BA5A-4C93-84AF-CC7F7360BF98}" type="presParOf" srcId="{303FEF8E-3EA4-4B0A-A99F-DE8FD2D0441D}" destId="{5ABD7425-C5C7-4F09-BEBF-299C61043B36}" srcOrd="5" destOrd="0" presId="urn:microsoft.com/office/officeart/2018/2/layout/IconCircleList"/>
    <dgm:cxn modelId="{9D662628-D56C-4E5A-B40A-6222BDE98BE9}" type="presParOf" srcId="{303FEF8E-3EA4-4B0A-A99F-DE8FD2D0441D}" destId="{B570431A-5780-4C4B-A53F-3064315D4CA7}" srcOrd="6" destOrd="0" presId="urn:microsoft.com/office/officeart/2018/2/layout/IconCircleList"/>
    <dgm:cxn modelId="{9249C49F-C337-4EC1-9121-024D058A4EAA}" type="presParOf" srcId="{B570431A-5780-4C4B-A53F-3064315D4CA7}" destId="{7C941790-F7EC-4DD8-9733-C0A1A1E0DA97}" srcOrd="0" destOrd="0" presId="urn:microsoft.com/office/officeart/2018/2/layout/IconCircleList"/>
    <dgm:cxn modelId="{E569769D-7F61-45D9-A9E2-129F89C700AB}" type="presParOf" srcId="{B570431A-5780-4C4B-A53F-3064315D4CA7}" destId="{620E032B-1B07-4022-AFCA-480A63B577C1}" srcOrd="1" destOrd="0" presId="urn:microsoft.com/office/officeart/2018/2/layout/IconCircleList"/>
    <dgm:cxn modelId="{2A389C89-64ED-4BD3-AA20-AE8DC920A627}" type="presParOf" srcId="{B570431A-5780-4C4B-A53F-3064315D4CA7}" destId="{1A906ABF-1D9E-40BA-98FA-AD1E8BDFCDA3}" srcOrd="2" destOrd="0" presId="urn:microsoft.com/office/officeart/2018/2/layout/IconCircleList"/>
    <dgm:cxn modelId="{65B9B79E-E8D7-46D7-8A56-561904F16DC7}" type="presParOf" srcId="{B570431A-5780-4C4B-A53F-3064315D4CA7}" destId="{6471C762-6323-4787-A1B4-20D33BD2ADF6}" srcOrd="3" destOrd="0" presId="urn:microsoft.com/office/officeart/2018/2/layout/IconCircleList"/>
    <dgm:cxn modelId="{443EB91F-637D-44B4-B8C7-B5349EE3C41E}" type="presParOf" srcId="{303FEF8E-3EA4-4B0A-A99F-DE8FD2D0441D}" destId="{E8A78FA2-F7CC-4DA6-8AF2-66677DC9667B}" srcOrd="7" destOrd="0" presId="urn:microsoft.com/office/officeart/2018/2/layout/IconCircleList"/>
    <dgm:cxn modelId="{8E2AB87A-A29E-4582-A965-FD9FC5C367AC}" type="presParOf" srcId="{303FEF8E-3EA4-4B0A-A99F-DE8FD2D0441D}" destId="{BAD7207A-BCF6-4AEC-BEE1-669CE1D681CB}" srcOrd="8" destOrd="0" presId="urn:microsoft.com/office/officeart/2018/2/layout/IconCircleList"/>
    <dgm:cxn modelId="{B121D274-4C6E-4691-A484-DD36777B5615}" type="presParOf" srcId="{BAD7207A-BCF6-4AEC-BEE1-669CE1D681CB}" destId="{1C0BB5E9-C43C-4EFC-8353-3515F37E4D71}" srcOrd="0" destOrd="0" presId="urn:microsoft.com/office/officeart/2018/2/layout/IconCircleList"/>
    <dgm:cxn modelId="{291A4FAC-B11B-4976-A778-AA2F9C22944A}" type="presParOf" srcId="{BAD7207A-BCF6-4AEC-BEE1-669CE1D681CB}" destId="{8EB4A6BA-721E-4308-BBD9-F549FCF326BE}" srcOrd="1" destOrd="0" presId="urn:microsoft.com/office/officeart/2018/2/layout/IconCircleList"/>
    <dgm:cxn modelId="{DDF3BA8D-8A14-474A-BC6E-A95EF14C089D}" type="presParOf" srcId="{BAD7207A-BCF6-4AEC-BEE1-669CE1D681CB}" destId="{09D58306-2981-4BAC-BBD6-4FEAF0CC385B}" srcOrd="2" destOrd="0" presId="urn:microsoft.com/office/officeart/2018/2/layout/IconCircleList"/>
    <dgm:cxn modelId="{F2DA9C80-0851-49DD-B54A-43D57D1687A3}" type="presParOf" srcId="{BAD7207A-BCF6-4AEC-BEE1-669CE1D681CB}" destId="{9B995A36-726C-48C9-8FBB-906EA6172835}" srcOrd="3" destOrd="0" presId="urn:microsoft.com/office/officeart/2018/2/layout/IconCircleList"/>
    <dgm:cxn modelId="{222362D4-FEE7-4C44-8B40-3F293C5FAA42}" type="presParOf" srcId="{303FEF8E-3EA4-4B0A-A99F-DE8FD2D0441D}" destId="{1F4AECC5-6499-435C-81EB-998D9311FD0B}" srcOrd="9" destOrd="0" presId="urn:microsoft.com/office/officeart/2018/2/layout/IconCircleList"/>
    <dgm:cxn modelId="{7982BC78-4FB5-4E65-95CB-E21CF9335649}" type="presParOf" srcId="{303FEF8E-3EA4-4B0A-A99F-DE8FD2D0441D}" destId="{7624D41D-2E28-44C9-9D11-8DD186959B0E}" srcOrd="10" destOrd="0" presId="urn:microsoft.com/office/officeart/2018/2/layout/IconCircleList"/>
    <dgm:cxn modelId="{392C7289-9A63-40B3-A710-756917E72DF1}" type="presParOf" srcId="{7624D41D-2E28-44C9-9D11-8DD186959B0E}" destId="{21FA622D-6A5D-4624-B676-FC2AE320BABD}" srcOrd="0" destOrd="0" presId="urn:microsoft.com/office/officeart/2018/2/layout/IconCircleList"/>
    <dgm:cxn modelId="{B5634830-E69C-4F73-B52B-AA9B4BAA2CDC}" type="presParOf" srcId="{7624D41D-2E28-44C9-9D11-8DD186959B0E}" destId="{1E88DFD2-E664-4B3F-9238-440E7A8CCC0D}" srcOrd="1" destOrd="0" presId="urn:microsoft.com/office/officeart/2018/2/layout/IconCircleList"/>
    <dgm:cxn modelId="{F7213312-D7D1-43BE-ADE5-E59A5BFA7571}" type="presParOf" srcId="{7624D41D-2E28-44C9-9D11-8DD186959B0E}" destId="{B437C6DC-B6F4-4A71-AC37-D016466C38F2}" srcOrd="2" destOrd="0" presId="urn:microsoft.com/office/officeart/2018/2/layout/IconCircleList"/>
    <dgm:cxn modelId="{73FED33C-FA6C-4C7D-9759-44C1B84B483E}" type="presParOf" srcId="{7624D41D-2E28-44C9-9D11-8DD186959B0E}" destId="{1B1CFD97-08E1-4054-8FBF-D7F1FA7AB88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7DE498-0876-41AE-94FC-CDB16EEBAE4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CA"/>
        </a:p>
      </dgm:t>
    </dgm:pt>
    <dgm:pt modelId="{EF06A064-6BB0-42C5-B37C-36CBE7C3B275}">
      <dgm:prSet phldrT="[Text]"/>
      <dgm:spPr/>
      <dgm:t>
        <a:bodyPr/>
        <a:lstStyle/>
        <a:p>
          <a:r>
            <a:rPr lang="en-CA" dirty="0"/>
            <a:t>Code</a:t>
          </a:r>
        </a:p>
      </dgm:t>
    </dgm:pt>
    <dgm:pt modelId="{E4AD6A24-E746-4952-A7B3-4EEB0C4241D7}" type="parTrans" cxnId="{E527E5BE-221C-40F5-A400-9C202A849E28}">
      <dgm:prSet/>
      <dgm:spPr/>
      <dgm:t>
        <a:bodyPr/>
        <a:lstStyle/>
        <a:p>
          <a:endParaRPr lang="en-CA"/>
        </a:p>
      </dgm:t>
    </dgm:pt>
    <dgm:pt modelId="{06AEB2AC-7540-4BBD-B6EF-50ED2E896469}" type="sibTrans" cxnId="{E527E5BE-221C-40F5-A400-9C202A849E28}">
      <dgm:prSet/>
      <dgm:spPr/>
      <dgm:t>
        <a:bodyPr/>
        <a:lstStyle/>
        <a:p>
          <a:endParaRPr lang="en-CA"/>
        </a:p>
      </dgm:t>
    </dgm:pt>
    <dgm:pt modelId="{CBEB3267-E3B4-48B4-9BB9-05200C66AFE6}">
      <dgm:prSet phldrT="[Text]"/>
      <dgm:spPr/>
      <dgm:t>
        <a:bodyPr/>
        <a:lstStyle/>
        <a:p>
          <a:r>
            <a:rPr lang="en-CA" dirty="0"/>
            <a:t>Runtime</a:t>
          </a:r>
        </a:p>
      </dgm:t>
    </dgm:pt>
    <dgm:pt modelId="{E9804F20-F120-4E00-9508-ED620ECC6697}" type="parTrans" cxnId="{78F58201-39DB-4CA6-8171-2467E32AB7A6}">
      <dgm:prSet/>
      <dgm:spPr/>
      <dgm:t>
        <a:bodyPr/>
        <a:lstStyle/>
        <a:p>
          <a:endParaRPr lang="en-CA"/>
        </a:p>
      </dgm:t>
    </dgm:pt>
    <dgm:pt modelId="{FAAB022E-683A-47AA-825B-32226E03B177}" type="sibTrans" cxnId="{78F58201-39DB-4CA6-8171-2467E32AB7A6}">
      <dgm:prSet/>
      <dgm:spPr/>
      <dgm:t>
        <a:bodyPr/>
        <a:lstStyle/>
        <a:p>
          <a:endParaRPr lang="en-CA"/>
        </a:p>
      </dgm:t>
    </dgm:pt>
    <dgm:pt modelId="{94A87BF5-AC21-487E-80D6-23D349433CDC}">
      <dgm:prSet phldrT="[Text]"/>
      <dgm:spPr/>
      <dgm:t>
        <a:bodyPr/>
        <a:lstStyle/>
        <a:p>
          <a:r>
            <a:rPr lang="en-CA" dirty="0"/>
            <a:t>System tools</a:t>
          </a:r>
        </a:p>
      </dgm:t>
    </dgm:pt>
    <dgm:pt modelId="{4BC50E17-FFE4-4909-9E54-812FB8C02ECB}" type="parTrans" cxnId="{7B578557-EE5B-4F43-9636-041201980659}">
      <dgm:prSet/>
      <dgm:spPr/>
      <dgm:t>
        <a:bodyPr/>
        <a:lstStyle/>
        <a:p>
          <a:endParaRPr lang="en-CA"/>
        </a:p>
      </dgm:t>
    </dgm:pt>
    <dgm:pt modelId="{62526A54-F46F-4EF0-814A-A162278CC7E4}" type="sibTrans" cxnId="{7B578557-EE5B-4F43-9636-041201980659}">
      <dgm:prSet/>
      <dgm:spPr/>
      <dgm:t>
        <a:bodyPr/>
        <a:lstStyle/>
        <a:p>
          <a:endParaRPr lang="en-CA"/>
        </a:p>
      </dgm:t>
    </dgm:pt>
    <dgm:pt modelId="{F8AB8A1E-3781-4CA0-944D-888F1BBC0B6D}">
      <dgm:prSet phldrT="[Text]"/>
      <dgm:spPr/>
      <dgm:t>
        <a:bodyPr/>
        <a:lstStyle/>
        <a:p>
          <a:r>
            <a:rPr lang="en-CA" dirty="0"/>
            <a:t>System libraries</a:t>
          </a:r>
        </a:p>
      </dgm:t>
    </dgm:pt>
    <dgm:pt modelId="{780B97F5-61E1-4384-804F-4382C6AC5F64}" type="parTrans" cxnId="{3031901D-3206-4CF5-8639-C906EB2283D0}">
      <dgm:prSet/>
      <dgm:spPr/>
      <dgm:t>
        <a:bodyPr/>
        <a:lstStyle/>
        <a:p>
          <a:endParaRPr lang="en-CA"/>
        </a:p>
      </dgm:t>
    </dgm:pt>
    <dgm:pt modelId="{6785FC78-4DA8-4024-BADF-B92E7133B091}" type="sibTrans" cxnId="{3031901D-3206-4CF5-8639-C906EB2283D0}">
      <dgm:prSet/>
      <dgm:spPr/>
      <dgm:t>
        <a:bodyPr/>
        <a:lstStyle/>
        <a:p>
          <a:endParaRPr lang="en-CA"/>
        </a:p>
      </dgm:t>
    </dgm:pt>
    <dgm:pt modelId="{D24EA62F-7D48-450C-99D8-38CF53973670}" type="pres">
      <dgm:prSet presAssocID="{2D7DE498-0876-41AE-94FC-CDB16EEBAE4D}" presName="diagram" presStyleCnt="0">
        <dgm:presLayoutVars>
          <dgm:dir/>
          <dgm:resizeHandles val="exact"/>
        </dgm:presLayoutVars>
      </dgm:prSet>
      <dgm:spPr/>
    </dgm:pt>
    <dgm:pt modelId="{D4476F75-857F-475B-907F-6F0EB6DA64CC}" type="pres">
      <dgm:prSet presAssocID="{EF06A064-6BB0-42C5-B37C-36CBE7C3B275}" presName="node" presStyleLbl="node1" presStyleIdx="0" presStyleCnt="4">
        <dgm:presLayoutVars>
          <dgm:bulletEnabled val="1"/>
        </dgm:presLayoutVars>
      </dgm:prSet>
      <dgm:spPr/>
    </dgm:pt>
    <dgm:pt modelId="{50D404AC-54CA-400A-9B38-41CCCB4BA139}" type="pres">
      <dgm:prSet presAssocID="{06AEB2AC-7540-4BBD-B6EF-50ED2E896469}" presName="sibTrans" presStyleCnt="0"/>
      <dgm:spPr/>
    </dgm:pt>
    <dgm:pt modelId="{4C48BDC5-77DA-4248-A179-E0B138D2BCAE}" type="pres">
      <dgm:prSet presAssocID="{CBEB3267-E3B4-48B4-9BB9-05200C66AFE6}" presName="node" presStyleLbl="node1" presStyleIdx="1" presStyleCnt="4">
        <dgm:presLayoutVars>
          <dgm:bulletEnabled val="1"/>
        </dgm:presLayoutVars>
      </dgm:prSet>
      <dgm:spPr/>
    </dgm:pt>
    <dgm:pt modelId="{ACB8CB14-559A-4BA0-A8FF-E2299E4B1170}" type="pres">
      <dgm:prSet presAssocID="{FAAB022E-683A-47AA-825B-32226E03B177}" presName="sibTrans" presStyleCnt="0"/>
      <dgm:spPr/>
    </dgm:pt>
    <dgm:pt modelId="{7DA73D08-63FA-46B0-808E-A47FCFD007E8}" type="pres">
      <dgm:prSet presAssocID="{94A87BF5-AC21-487E-80D6-23D349433CDC}" presName="node" presStyleLbl="node1" presStyleIdx="2" presStyleCnt="4">
        <dgm:presLayoutVars>
          <dgm:bulletEnabled val="1"/>
        </dgm:presLayoutVars>
      </dgm:prSet>
      <dgm:spPr/>
    </dgm:pt>
    <dgm:pt modelId="{B9F6E029-282D-4033-90E3-07C3C270953E}" type="pres">
      <dgm:prSet presAssocID="{62526A54-F46F-4EF0-814A-A162278CC7E4}" presName="sibTrans" presStyleCnt="0"/>
      <dgm:spPr/>
    </dgm:pt>
    <dgm:pt modelId="{DB145611-BF20-427C-B79A-2A249DB10EF9}" type="pres">
      <dgm:prSet presAssocID="{F8AB8A1E-3781-4CA0-944D-888F1BBC0B6D}" presName="node" presStyleLbl="node1" presStyleIdx="3" presStyleCnt="4">
        <dgm:presLayoutVars>
          <dgm:bulletEnabled val="1"/>
        </dgm:presLayoutVars>
      </dgm:prSet>
      <dgm:spPr/>
    </dgm:pt>
  </dgm:ptLst>
  <dgm:cxnLst>
    <dgm:cxn modelId="{78F58201-39DB-4CA6-8171-2467E32AB7A6}" srcId="{2D7DE498-0876-41AE-94FC-CDB16EEBAE4D}" destId="{CBEB3267-E3B4-48B4-9BB9-05200C66AFE6}" srcOrd="1" destOrd="0" parTransId="{E9804F20-F120-4E00-9508-ED620ECC6697}" sibTransId="{FAAB022E-683A-47AA-825B-32226E03B177}"/>
    <dgm:cxn modelId="{87DF1504-0414-4E36-8AE7-713F8F7635C8}" type="presOf" srcId="{2D7DE498-0876-41AE-94FC-CDB16EEBAE4D}" destId="{D24EA62F-7D48-450C-99D8-38CF53973670}" srcOrd="0" destOrd="0" presId="urn:microsoft.com/office/officeart/2005/8/layout/default"/>
    <dgm:cxn modelId="{3031901D-3206-4CF5-8639-C906EB2283D0}" srcId="{2D7DE498-0876-41AE-94FC-CDB16EEBAE4D}" destId="{F8AB8A1E-3781-4CA0-944D-888F1BBC0B6D}" srcOrd="3" destOrd="0" parTransId="{780B97F5-61E1-4384-804F-4382C6AC5F64}" sibTransId="{6785FC78-4DA8-4024-BADF-B92E7133B091}"/>
    <dgm:cxn modelId="{0D322045-360C-49BF-86EB-3FCEA83D3821}" type="presOf" srcId="{94A87BF5-AC21-487E-80D6-23D349433CDC}" destId="{7DA73D08-63FA-46B0-808E-A47FCFD007E8}" srcOrd="0" destOrd="0" presId="urn:microsoft.com/office/officeart/2005/8/layout/default"/>
    <dgm:cxn modelId="{7B578557-EE5B-4F43-9636-041201980659}" srcId="{2D7DE498-0876-41AE-94FC-CDB16EEBAE4D}" destId="{94A87BF5-AC21-487E-80D6-23D349433CDC}" srcOrd="2" destOrd="0" parTransId="{4BC50E17-FFE4-4909-9E54-812FB8C02ECB}" sibTransId="{62526A54-F46F-4EF0-814A-A162278CC7E4}"/>
    <dgm:cxn modelId="{3F05A28E-2672-45A1-B4E8-A7B2076C2181}" type="presOf" srcId="{EF06A064-6BB0-42C5-B37C-36CBE7C3B275}" destId="{D4476F75-857F-475B-907F-6F0EB6DA64CC}" srcOrd="0" destOrd="0" presId="urn:microsoft.com/office/officeart/2005/8/layout/default"/>
    <dgm:cxn modelId="{E527E5BE-221C-40F5-A400-9C202A849E28}" srcId="{2D7DE498-0876-41AE-94FC-CDB16EEBAE4D}" destId="{EF06A064-6BB0-42C5-B37C-36CBE7C3B275}" srcOrd="0" destOrd="0" parTransId="{E4AD6A24-E746-4952-A7B3-4EEB0C4241D7}" sibTransId="{06AEB2AC-7540-4BBD-B6EF-50ED2E896469}"/>
    <dgm:cxn modelId="{E2FAF1D7-4102-4BAD-892E-DBD56EDCEFDE}" type="presOf" srcId="{F8AB8A1E-3781-4CA0-944D-888F1BBC0B6D}" destId="{DB145611-BF20-427C-B79A-2A249DB10EF9}" srcOrd="0" destOrd="0" presId="urn:microsoft.com/office/officeart/2005/8/layout/default"/>
    <dgm:cxn modelId="{743BE8E8-F9C2-4E85-84B3-42FA4233BF00}" type="presOf" srcId="{CBEB3267-E3B4-48B4-9BB9-05200C66AFE6}" destId="{4C48BDC5-77DA-4248-A179-E0B138D2BCAE}" srcOrd="0" destOrd="0" presId="urn:microsoft.com/office/officeart/2005/8/layout/default"/>
    <dgm:cxn modelId="{B9A89B39-ACF7-4640-AABF-CBB691527299}" type="presParOf" srcId="{D24EA62F-7D48-450C-99D8-38CF53973670}" destId="{D4476F75-857F-475B-907F-6F0EB6DA64CC}" srcOrd="0" destOrd="0" presId="urn:microsoft.com/office/officeart/2005/8/layout/default"/>
    <dgm:cxn modelId="{39271C04-8FEA-45FB-B727-F440F677568F}" type="presParOf" srcId="{D24EA62F-7D48-450C-99D8-38CF53973670}" destId="{50D404AC-54CA-400A-9B38-41CCCB4BA139}" srcOrd="1" destOrd="0" presId="urn:microsoft.com/office/officeart/2005/8/layout/default"/>
    <dgm:cxn modelId="{3958C758-2F35-4134-A7C2-CFEDA03910F8}" type="presParOf" srcId="{D24EA62F-7D48-450C-99D8-38CF53973670}" destId="{4C48BDC5-77DA-4248-A179-E0B138D2BCAE}" srcOrd="2" destOrd="0" presId="urn:microsoft.com/office/officeart/2005/8/layout/default"/>
    <dgm:cxn modelId="{1D637870-6FC9-4347-BA40-967533F34002}" type="presParOf" srcId="{D24EA62F-7D48-450C-99D8-38CF53973670}" destId="{ACB8CB14-559A-4BA0-A8FF-E2299E4B1170}" srcOrd="3" destOrd="0" presId="urn:microsoft.com/office/officeart/2005/8/layout/default"/>
    <dgm:cxn modelId="{C43E9461-5F56-4BBD-9D20-8D6299524969}" type="presParOf" srcId="{D24EA62F-7D48-450C-99D8-38CF53973670}" destId="{7DA73D08-63FA-46B0-808E-A47FCFD007E8}" srcOrd="4" destOrd="0" presId="urn:microsoft.com/office/officeart/2005/8/layout/default"/>
    <dgm:cxn modelId="{75460121-E036-4610-9EBA-A4B7E67E931D}" type="presParOf" srcId="{D24EA62F-7D48-450C-99D8-38CF53973670}" destId="{B9F6E029-282D-4033-90E3-07C3C270953E}" srcOrd="5" destOrd="0" presId="urn:microsoft.com/office/officeart/2005/8/layout/default"/>
    <dgm:cxn modelId="{175F9DA2-2461-482F-9AAB-D41A43061AA5}" type="presParOf" srcId="{D24EA62F-7D48-450C-99D8-38CF53973670}" destId="{DB145611-BF20-427C-B79A-2A249DB10EF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FE053-B27C-4BE8-A640-AD33B1211FC3}">
      <dsp:nvSpPr>
        <dsp:cNvPr id="0" name=""/>
        <dsp:cNvSpPr/>
      </dsp:nvSpPr>
      <dsp:spPr>
        <a:xfrm>
          <a:off x="2187340" y="605513"/>
          <a:ext cx="806336" cy="80633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A3AB3-B9C3-4F24-A7B1-E47AAE1EFA4E}">
      <dsp:nvSpPr>
        <dsp:cNvPr id="0" name=""/>
        <dsp:cNvSpPr/>
      </dsp:nvSpPr>
      <dsp:spPr>
        <a:xfrm>
          <a:off x="0" y="461310"/>
          <a:ext cx="467674" cy="467674"/>
        </a:xfrm>
        <a:prstGeom prst="ellipse">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DCF183-CA80-4057-A832-9554F8D8F2F2}">
      <dsp:nvSpPr>
        <dsp:cNvPr id="0" name=""/>
        <dsp:cNvSpPr/>
      </dsp:nvSpPr>
      <dsp:spPr>
        <a:xfrm>
          <a:off x="3166462" y="605513"/>
          <a:ext cx="1900649" cy="806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baseline="0" dirty="0"/>
            <a:t>Session One</a:t>
          </a:r>
          <a:endParaRPr lang="en-US" sz="2300" kern="1200" dirty="0"/>
        </a:p>
      </dsp:txBody>
      <dsp:txXfrm>
        <a:off x="3166462" y="605513"/>
        <a:ext cx="1900649" cy="806336"/>
      </dsp:txXfrm>
    </dsp:sp>
    <dsp:sp modelId="{7DDE76FC-258E-4607-8112-F3133533AA89}">
      <dsp:nvSpPr>
        <dsp:cNvPr id="0" name=""/>
        <dsp:cNvSpPr/>
      </dsp:nvSpPr>
      <dsp:spPr>
        <a:xfrm>
          <a:off x="5398285" y="605513"/>
          <a:ext cx="806336" cy="80633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E2039-9A27-4264-A91C-F77507D50169}">
      <dsp:nvSpPr>
        <dsp:cNvPr id="0" name=""/>
        <dsp:cNvSpPr/>
      </dsp:nvSpPr>
      <dsp:spPr>
        <a:xfrm>
          <a:off x="0" y="377638"/>
          <a:ext cx="467674" cy="4676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D169B1-FAB5-4D03-8D09-B3C788EABA7A}">
      <dsp:nvSpPr>
        <dsp:cNvPr id="0" name=""/>
        <dsp:cNvSpPr/>
      </dsp:nvSpPr>
      <dsp:spPr>
        <a:xfrm>
          <a:off x="6377408" y="605513"/>
          <a:ext cx="1900649" cy="806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baseline="0" dirty="0"/>
            <a:t>Session Two</a:t>
          </a:r>
          <a:endParaRPr lang="en-US" sz="2300" kern="1200" dirty="0"/>
        </a:p>
      </dsp:txBody>
      <dsp:txXfrm>
        <a:off x="6377408" y="605513"/>
        <a:ext cx="1900649" cy="806336"/>
      </dsp:txXfrm>
    </dsp:sp>
    <dsp:sp modelId="{A5C2669B-E145-4549-BC8D-ACF320E87D64}">
      <dsp:nvSpPr>
        <dsp:cNvPr id="0" name=""/>
        <dsp:cNvSpPr/>
      </dsp:nvSpPr>
      <dsp:spPr>
        <a:xfrm>
          <a:off x="8609230" y="605513"/>
          <a:ext cx="806336" cy="80633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6C8B8-8F08-46B3-B48C-F164B8E23679}">
      <dsp:nvSpPr>
        <dsp:cNvPr id="0" name=""/>
        <dsp:cNvSpPr/>
      </dsp:nvSpPr>
      <dsp:spPr>
        <a:xfrm>
          <a:off x="0" y="1060237"/>
          <a:ext cx="467674" cy="4676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7E99FD-4352-45CE-81A9-173781957CB0}">
      <dsp:nvSpPr>
        <dsp:cNvPr id="0" name=""/>
        <dsp:cNvSpPr/>
      </dsp:nvSpPr>
      <dsp:spPr>
        <a:xfrm>
          <a:off x="9588353" y="605513"/>
          <a:ext cx="1900649" cy="806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CA" sz="2300" b="1" kern="1200" baseline="0" dirty="0"/>
            <a:t>Session Three</a:t>
          </a:r>
          <a:endParaRPr lang="en-US" sz="2300" kern="1200" dirty="0"/>
        </a:p>
      </dsp:txBody>
      <dsp:txXfrm>
        <a:off x="9588353" y="605513"/>
        <a:ext cx="1900649" cy="806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FE053-B27C-4BE8-A640-AD33B1211FC3}">
      <dsp:nvSpPr>
        <dsp:cNvPr id="0" name=""/>
        <dsp:cNvSpPr/>
      </dsp:nvSpPr>
      <dsp:spPr>
        <a:xfrm>
          <a:off x="327206" y="853640"/>
          <a:ext cx="925961" cy="9259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A3AB3-B9C3-4F24-A7B1-E47AAE1EFA4E}">
      <dsp:nvSpPr>
        <dsp:cNvPr id="0" name=""/>
        <dsp:cNvSpPr/>
      </dsp:nvSpPr>
      <dsp:spPr>
        <a:xfrm>
          <a:off x="521658" y="1048092"/>
          <a:ext cx="537057" cy="5370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DCF183-CA80-4057-A832-9554F8D8F2F2}">
      <dsp:nvSpPr>
        <dsp:cNvPr id="0" name=""/>
        <dsp:cNvSpPr/>
      </dsp:nvSpPr>
      <dsp:spPr>
        <a:xfrm>
          <a:off x="1451588" y="853640"/>
          <a:ext cx="2182623" cy="92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1" kern="1200" baseline="0" dirty="0"/>
            <a:t>What are Containers? Why Orchestration?</a:t>
          </a:r>
          <a:endParaRPr lang="en-US" sz="1800" kern="1200" dirty="0"/>
        </a:p>
      </dsp:txBody>
      <dsp:txXfrm>
        <a:off x="1451588" y="853640"/>
        <a:ext cx="2182623" cy="925961"/>
      </dsp:txXfrm>
    </dsp:sp>
    <dsp:sp modelId="{7DDE76FC-258E-4607-8112-F3133533AA89}">
      <dsp:nvSpPr>
        <dsp:cNvPr id="0" name=""/>
        <dsp:cNvSpPr/>
      </dsp:nvSpPr>
      <dsp:spPr>
        <a:xfrm>
          <a:off x="4014517" y="853640"/>
          <a:ext cx="925961" cy="9259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AE2039-9A27-4264-A91C-F77507D50169}">
      <dsp:nvSpPr>
        <dsp:cNvPr id="0" name=""/>
        <dsp:cNvSpPr/>
      </dsp:nvSpPr>
      <dsp:spPr>
        <a:xfrm>
          <a:off x="4208968" y="1048092"/>
          <a:ext cx="537057" cy="5370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D169B1-FAB5-4D03-8D09-B3C788EABA7A}">
      <dsp:nvSpPr>
        <dsp:cNvPr id="0" name=""/>
        <dsp:cNvSpPr/>
      </dsp:nvSpPr>
      <dsp:spPr>
        <a:xfrm>
          <a:off x="5138898" y="853640"/>
          <a:ext cx="2182623" cy="92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1" kern="1200" baseline="0" dirty="0"/>
            <a:t>What is Kubernetes? </a:t>
          </a:r>
          <a:endParaRPr lang="en-US" sz="1800" kern="1200" dirty="0"/>
        </a:p>
      </dsp:txBody>
      <dsp:txXfrm>
        <a:off x="5138898" y="853640"/>
        <a:ext cx="2182623" cy="925961"/>
      </dsp:txXfrm>
    </dsp:sp>
    <dsp:sp modelId="{A5C2669B-E145-4549-BC8D-ACF320E87D64}">
      <dsp:nvSpPr>
        <dsp:cNvPr id="0" name=""/>
        <dsp:cNvSpPr/>
      </dsp:nvSpPr>
      <dsp:spPr>
        <a:xfrm>
          <a:off x="7701827" y="853640"/>
          <a:ext cx="925961" cy="9259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6C8B8-8F08-46B3-B48C-F164B8E23679}">
      <dsp:nvSpPr>
        <dsp:cNvPr id="0" name=""/>
        <dsp:cNvSpPr/>
      </dsp:nvSpPr>
      <dsp:spPr>
        <a:xfrm>
          <a:off x="7896279" y="1048092"/>
          <a:ext cx="537057" cy="5370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7E99FD-4352-45CE-81A9-173781957CB0}">
      <dsp:nvSpPr>
        <dsp:cNvPr id="0" name=""/>
        <dsp:cNvSpPr/>
      </dsp:nvSpPr>
      <dsp:spPr>
        <a:xfrm>
          <a:off x="8826209" y="853640"/>
          <a:ext cx="2182623" cy="92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1" kern="1200" baseline="0" dirty="0"/>
            <a:t>Pods, Deployments &amp; Services</a:t>
          </a:r>
          <a:endParaRPr lang="en-US" sz="1800" kern="1200" dirty="0"/>
        </a:p>
      </dsp:txBody>
      <dsp:txXfrm>
        <a:off x="8826209" y="853640"/>
        <a:ext cx="2182623" cy="925961"/>
      </dsp:txXfrm>
    </dsp:sp>
    <dsp:sp modelId="{7C941790-F7EC-4DD8-9733-C0A1A1E0DA97}">
      <dsp:nvSpPr>
        <dsp:cNvPr id="0" name=""/>
        <dsp:cNvSpPr/>
      </dsp:nvSpPr>
      <dsp:spPr>
        <a:xfrm>
          <a:off x="327206" y="2508595"/>
          <a:ext cx="925961" cy="9259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E032B-1B07-4022-AFCA-480A63B577C1}">
      <dsp:nvSpPr>
        <dsp:cNvPr id="0" name=""/>
        <dsp:cNvSpPr/>
      </dsp:nvSpPr>
      <dsp:spPr>
        <a:xfrm>
          <a:off x="521658" y="2703047"/>
          <a:ext cx="537057" cy="5370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71C762-6323-4787-A1B4-20D33BD2ADF6}">
      <dsp:nvSpPr>
        <dsp:cNvPr id="0" name=""/>
        <dsp:cNvSpPr/>
      </dsp:nvSpPr>
      <dsp:spPr>
        <a:xfrm>
          <a:off x="1451588" y="2508595"/>
          <a:ext cx="2182623" cy="92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1" kern="1200" baseline="0" dirty="0"/>
            <a:t>Deploy in Azure Kubernetes Service</a:t>
          </a:r>
          <a:endParaRPr lang="en-US" sz="1800" kern="1200" dirty="0"/>
        </a:p>
      </dsp:txBody>
      <dsp:txXfrm>
        <a:off x="1451588" y="2508595"/>
        <a:ext cx="2182623" cy="925961"/>
      </dsp:txXfrm>
    </dsp:sp>
    <dsp:sp modelId="{1C0BB5E9-C43C-4EFC-8353-3515F37E4D71}">
      <dsp:nvSpPr>
        <dsp:cNvPr id="0" name=""/>
        <dsp:cNvSpPr/>
      </dsp:nvSpPr>
      <dsp:spPr>
        <a:xfrm>
          <a:off x="4014517" y="2508595"/>
          <a:ext cx="925961" cy="9259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B4A6BA-721E-4308-BBD9-F549FCF326BE}">
      <dsp:nvSpPr>
        <dsp:cNvPr id="0" name=""/>
        <dsp:cNvSpPr/>
      </dsp:nvSpPr>
      <dsp:spPr>
        <a:xfrm>
          <a:off x="4208968" y="2703047"/>
          <a:ext cx="537057" cy="5370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995A36-726C-48C9-8FBB-906EA6172835}">
      <dsp:nvSpPr>
        <dsp:cNvPr id="0" name=""/>
        <dsp:cNvSpPr/>
      </dsp:nvSpPr>
      <dsp:spPr>
        <a:xfrm>
          <a:off x="5138898" y="2508595"/>
          <a:ext cx="2182623" cy="92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1" kern="1200" baseline="0" dirty="0"/>
            <a:t>Hands on Labs: Microsoft Learn </a:t>
          </a:r>
          <a:endParaRPr lang="en-US" sz="1800" kern="1200" dirty="0"/>
        </a:p>
      </dsp:txBody>
      <dsp:txXfrm>
        <a:off x="5138898" y="2508595"/>
        <a:ext cx="2182623" cy="925961"/>
      </dsp:txXfrm>
    </dsp:sp>
    <dsp:sp modelId="{21FA622D-6A5D-4624-B676-FC2AE320BABD}">
      <dsp:nvSpPr>
        <dsp:cNvPr id="0" name=""/>
        <dsp:cNvSpPr/>
      </dsp:nvSpPr>
      <dsp:spPr>
        <a:xfrm>
          <a:off x="7701827" y="2508595"/>
          <a:ext cx="925961" cy="92596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88DFD2-E664-4B3F-9238-440E7A8CCC0D}">
      <dsp:nvSpPr>
        <dsp:cNvPr id="0" name=""/>
        <dsp:cNvSpPr/>
      </dsp:nvSpPr>
      <dsp:spPr>
        <a:xfrm>
          <a:off x="7896279" y="2703047"/>
          <a:ext cx="537057" cy="5370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1CFD97-08E1-4054-8FBF-D7F1FA7AB885}">
      <dsp:nvSpPr>
        <dsp:cNvPr id="0" name=""/>
        <dsp:cNvSpPr/>
      </dsp:nvSpPr>
      <dsp:spPr>
        <a:xfrm>
          <a:off x="8826209" y="2508595"/>
          <a:ext cx="2182623" cy="9259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CA" sz="1800" b="1" kern="1200" baseline="0" dirty="0"/>
            <a:t>Q&amp;A</a:t>
          </a:r>
          <a:endParaRPr lang="en-US" sz="1800" kern="1200" dirty="0"/>
        </a:p>
      </dsp:txBody>
      <dsp:txXfrm>
        <a:off x="8826209" y="2508595"/>
        <a:ext cx="2182623" cy="9259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76F75-857F-475B-907F-6F0EB6DA64CC}">
      <dsp:nvSpPr>
        <dsp:cNvPr id="0" name=""/>
        <dsp:cNvSpPr/>
      </dsp:nvSpPr>
      <dsp:spPr>
        <a:xfrm>
          <a:off x="741329" y="914"/>
          <a:ext cx="2310758" cy="138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CA" sz="3600" kern="1200" dirty="0"/>
            <a:t>Code</a:t>
          </a:r>
        </a:p>
      </dsp:txBody>
      <dsp:txXfrm>
        <a:off x="741329" y="914"/>
        <a:ext cx="2310758" cy="1386455"/>
      </dsp:txXfrm>
    </dsp:sp>
    <dsp:sp modelId="{4C48BDC5-77DA-4248-A179-E0B138D2BCAE}">
      <dsp:nvSpPr>
        <dsp:cNvPr id="0" name=""/>
        <dsp:cNvSpPr/>
      </dsp:nvSpPr>
      <dsp:spPr>
        <a:xfrm>
          <a:off x="3283163" y="914"/>
          <a:ext cx="2310758" cy="138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CA" sz="3600" kern="1200" dirty="0"/>
            <a:t>Runtime</a:t>
          </a:r>
        </a:p>
      </dsp:txBody>
      <dsp:txXfrm>
        <a:off x="3283163" y="914"/>
        <a:ext cx="2310758" cy="1386455"/>
      </dsp:txXfrm>
    </dsp:sp>
    <dsp:sp modelId="{7DA73D08-63FA-46B0-808E-A47FCFD007E8}">
      <dsp:nvSpPr>
        <dsp:cNvPr id="0" name=""/>
        <dsp:cNvSpPr/>
      </dsp:nvSpPr>
      <dsp:spPr>
        <a:xfrm>
          <a:off x="741329" y="1618444"/>
          <a:ext cx="2310758" cy="138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CA" sz="3600" kern="1200" dirty="0"/>
            <a:t>System tools</a:t>
          </a:r>
        </a:p>
      </dsp:txBody>
      <dsp:txXfrm>
        <a:off x="741329" y="1618444"/>
        <a:ext cx="2310758" cy="1386455"/>
      </dsp:txXfrm>
    </dsp:sp>
    <dsp:sp modelId="{DB145611-BF20-427C-B79A-2A249DB10EF9}">
      <dsp:nvSpPr>
        <dsp:cNvPr id="0" name=""/>
        <dsp:cNvSpPr/>
      </dsp:nvSpPr>
      <dsp:spPr>
        <a:xfrm>
          <a:off x="3283163" y="1618444"/>
          <a:ext cx="2310758" cy="13864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CA" sz="3600" kern="1200" dirty="0"/>
            <a:t>System libraries</a:t>
          </a:r>
        </a:p>
      </dsp:txBody>
      <dsp:txXfrm>
        <a:off x="3283163" y="1618444"/>
        <a:ext cx="2310758" cy="138645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DECE89-4075-4517-84F9-51F6A20C76C8}" type="datetimeFigureOut">
              <a:rPr lang="en-US" smtClean="0"/>
              <a:t>9/25/20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9389F-6C28-4A56-AE19-596E69B24521}" type="slidenum">
              <a:rPr lang="en-US" smtClean="0"/>
              <a:t>‹#›</a:t>
            </a:fld>
            <a:endParaRPr lang="en-US"/>
          </a:p>
        </p:txBody>
      </p:sp>
    </p:spTree>
    <p:extLst>
      <p:ext uri="{BB962C8B-B14F-4D97-AF65-F5344CB8AC3E}">
        <p14:creationId xmlns:p14="http://schemas.microsoft.com/office/powerpoint/2010/main" val="1076195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kubernetes.io/docs/concepts/architecture/controller/" TargetMode="External"/><Relationship Id="rId4" Type="http://schemas.openxmlformats.org/officeDocument/2006/relationships/hyperlink" Target="https://kubernetes.io/docs/concepts/workloads/controllers/replicase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API"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n.wikipedia.org/wiki/Docker_(software)#cite_note-infoq-2013-03-1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9/25/20 3:20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9389F-6C28-4A56-AE19-596E69B24521}" type="slidenum">
              <a:rPr lang="en-US" smtClean="0"/>
              <a:t>11</a:t>
            </a:fld>
            <a:endParaRPr lang="en-US"/>
          </a:p>
        </p:txBody>
      </p:sp>
    </p:spTree>
    <p:extLst>
      <p:ext uri="{BB962C8B-B14F-4D97-AF65-F5344CB8AC3E}">
        <p14:creationId xmlns:p14="http://schemas.microsoft.com/office/powerpoint/2010/main" val="2446662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533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 3:20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95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 3:20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851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9/25/20 3:20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595610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9/25/20 3:20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943370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Create your own docker containers</a:t>
            </a:r>
          </a:p>
          <a:p>
            <a:endParaRPr lang="en-CA" dirty="0"/>
          </a:p>
          <a:p>
            <a:r>
              <a:rPr lang="en-CA" dirty="0"/>
              <a:t>Many of the ones online wont suit your needs</a:t>
            </a:r>
          </a:p>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20</a:t>
            </a:fld>
            <a:endParaRPr lang="en-US"/>
          </a:p>
        </p:txBody>
      </p:sp>
    </p:spTree>
    <p:extLst>
      <p:ext uri="{BB962C8B-B14F-4D97-AF65-F5344CB8AC3E}">
        <p14:creationId xmlns:p14="http://schemas.microsoft.com/office/powerpoint/2010/main" val="3785228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Custom commands per each </a:t>
            </a:r>
            <a:r>
              <a:rPr lang="en-CA" dirty="0" err="1"/>
              <a:t>dockerfile</a:t>
            </a:r>
            <a:endParaRPr lang="en-CA" dirty="0"/>
          </a:p>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21</a:t>
            </a:fld>
            <a:endParaRPr lang="en-US"/>
          </a:p>
        </p:txBody>
      </p:sp>
    </p:spTree>
    <p:extLst>
      <p:ext uri="{BB962C8B-B14F-4D97-AF65-F5344CB8AC3E}">
        <p14:creationId xmlns:p14="http://schemas.microsoft.com/office/powerpoint/2010/main" val="3652743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22</a:t>
            </a:fld>
            <a:endParaRPr lang="en-US"/>
          </a:p>
        </p:txBody>
      </p:sp>
    </p:spTree>
    <p:extLst>
      <p:ext uri="{BB962C8B-B14F-4D97-AF65-F5344CB8AC3E}">
        <p14:creationId xmlns:p14="http://schemas.microsoft.com/office/powerpoint/2010/main" val="2951859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961013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2</a:t>
            </a:fld>
            <a:endParaRPr lang="en-US"/>
          </a:p>
        </p:txBody>
      </p:sp>
    </p:spTree>
    <p:extLst>
      <p:ext uri="{BB962C8B-B14F-4D97-AF65-F5344CB8AC3E}">
        <p14:creationId xmlns:p14="http://schemas.microsoft.com/office/powerpoint/2010/main" val="1109340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295015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428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37434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0259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0504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339389F-6C28-4A56-AE19-596E69B24521}" type="slidenum">
              <a:rPr lang="en-US" smtClean="0"/>
              <a:t>33</a:t>
            </a:fld>
            <a:endParaRPr lang="en-US"/>
          </a:p>
        </p:txBody>
      </p:sp>
    </p:spTree>
    <p:extLst>
      <p:ext uri="{BB962C8B-B14F-4D97-AF65-F5344CB8AC3E}">
        <p14:creationId xmlns:p14="http://schemas.microsoft.com/office/powerpoint/2010/main" val="107726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Again since the container provides the virtualization at the OS level we have only the app and its dependencies stored in a container</a:t>
            </a:r>
          </a:p>
          <a:p>
            <a:r>
              <a:rPr lang="en-CA" dirty="0"/>
              <a:t>- </a:t>
            </a:r>
          </a:p>
        </p:txBody>
      </p:sp>
      <p:sp>
        <p:nvSpPr>
          <p:cNvPr id="4" name="Slide Number Placeholder 3"/>
          <p:cNvSpPr>
            <a:spLocks noGrp="1"/>
          </p:cNvSpPr>
          <p:nvPr>
            <p:ph type="sldNum" sz="quarter" idx="5"/>
          </p:nvPr>
        </p:nvSpPr>
        <p:spPr/>
        <p:txBody>
          <a:bodyPr/>
          <a:lstStyle/>
          <a:p>
            <a:fld id="{A339389F-6C28-4A56-AE19-596E69B24521}" type="slidenum">
              <a:rPr lang="en-US" smtClean="0"/>
              <a:t>34</a:t>
            </a:fld>
            <a:endParaRPr lang="en-US"/>
          </a:p>
        </p:txBody>
      </p:sp>
    </p:spTree>
    <p:extLst>
      <p:ext uri="{BB962C8B-B14F-4D97-AF65-F5344CB8AC3E}">
        <p14:creationId xmlns:p14="http://schemas.microsoft.com/office/powerpoint/2010/main" val="1904307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image name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2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9389F-6C28-4A56-AE19-596E69B24521}" type="slidenum">
              <a:rPr lang="en-US" smtClean="0"/>
              <a:t>36</a:t>
            </a:fld>
            <a:endParaRPr lang="en-US"/>
          </a:p>
        </p:txBody>
      </p:sp>
    </p:spTree>
    <p:extLst>
      <p:ext uri="{BB962C8B-B14F-4D97-AF65-F5344CB8AC3E}">
        <p14:creationId xmlns:p14="http://schemas.microsoft.com/office/powerpoint/2010/main" val="618688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Pods are great for running a single instance of an app. But that’s not what k8s is good for </a:t>
            </a:r>
          </a:p>
          <a:p>
            <a:endParaRPr lang="en-US" dirty="0"/>
          </a:p>
          <a:p>
            <a:pPr marL="171450" indent="-171450">
              <a:buFontTx/>
              <a:buChar char="-"/>
            </a:pPr>
            <a:r>
              <a:rPr lang="en-US" dirty="0"/>
              <a:t>The goal is to run multiple replicas of the application, so there you would use deployments</a:t>
            </a:r>
          </a:p>
          <a:p>
            <a:pPr marL="171450" indent="-171450">
              <a:buFontTx/>
              <a:buChar char="-"/>
            </a:pPr>
            <a:endParaRPr lang="en-US" dirty="0"/>
          </a:p>
          <a:p>
            <a:r>
              <a:rPr lang="en-CA" sz="1200" b="0" i="0" kern="1200" dirty="0">
                <a:solidFill>
                  <a:schemeClr val="tx1"/>
                </a:solidFill>
                <a:effectLst/>
                <a:latin typeface="+mn-lt"/>
                <a:ea typeface="+mn-ea"/>
                <a:cs typeface="+mn-cs"/>
              </a:rPr>
              <a:t>A </a:t>
            </a:r>
            <a:r>
              <a:rPr lang="en-CA" sz="1200" b="0" i="1" kern="1200" dirty="0">
                <a:solidFill>
                  <a:schemeClr val="tx1"/>
                </a:solidFill>
                <a:effectLst/>
                <a:latin typeface="+mn-lt"/>
                <a:ea typeface="+mn-ea"/>
                <a:cs typeface="+mn-cs"/>
              </a:rPr>
              <a:t>Deployment</a:t>
            </a:r>
            <a:r>
              <a:rPr lang="en-CA" sz="1200" b="0" i="0" kern="1200" dirty="0">
                <a:solidFill>
                  <a:schemeClr val="tx1"/>
                </a:solidFill>
                <a:effectLst/>
                <a:latin typeface="+mn-lt"/>
                <a:ea typeface="+mn-ea"/>
                <a:cs typeface="+mn-cs"/>
              </a:rPr>
              <a:t> provides declarative updates for </a:t>
            </a:r>
            <a:r>
              <a:rPr lang="en-CA" sz="1200" b="0" i="0" u="none" strike="noStrike" kern="1200" dirty="0">
                <a:solidFill>
                  <a:schemeClr val="tx1"/>
                </a:solidFill>
                <a:effectLst/>
                <a:latin typeface="+mn-lt"/>
                <a:ea typeface="+mn-ea"/>
                <a:cs typeface="+mn-cs"/>
                <a:hlinkClick r:id="rId3"/>
              </a:rPr>
              <a:t>Pods</a:t>
            </a:r>
            <a:r>
              <a:rPr lang="en-CA" sz="1200" b="0" i="0"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4"/>
              </a:rPr>
              <a:t>ReplicaSets</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You describe a </a:t>
            </a:r>
            <a:r>
              <a:rPr lang="en-CA" sz="1200" b="0" i="1" kern="1200" dirty="0">
                <a:solidFill>
                  <a:schemeClr val="tx1"/>
                </a:solidFill>
                <a:effectLst/>
                <a:latin typeface="+mn-lt"/>
                <a:ea typeface="+mn-ea"/>
                <a:cs typeface="+mn-cs"/>
              </a:rPr>
              <a:t>desired state</a:t>
            </a:r>
            <a:r>
              <a:rPr lang="en-CA" sz="1200" b="0" i="0" kern="1200" dirty="0">
                <a:solidFill>
                  <a:schemeClr val="tx1"/>
                </a:solidFill>
                <a:effectLst/>
                <a:latin typeface="+mn-lt"/>
                <a:ea typeface="+mn-ea"/>
                <a:cs typeface="+mn-cs"/>
              </a:rPr>
              <a:t> in a Deployment, and the Deployment </a:t>
            </a:r>
            <a:r>
              <a:rPr lang="en-CA" sz="1200" b="0" i="0" u="none" strike="noStrike" kern="1200" dirty="0">
                <a:solidFill>
                  <a:schemeClr val="tx1"/>
                </a:solidFill>
                <a:effectLst/>
                <a:latin typeface="+mn-lt"/>
                <a:ea typeface="+mn-ea"/>
                <a:cs typeface="+mn-cs"/>
                <a:hlinkClick r:id="rId5"/>
              </a:rPr>
              <a:t>Controller</a:t>
            </a:r>
            <a:r>
              <a:rPr lang="en-CA" sz="1200" b="0" i="0" kern="1200" dirty="0">
                <a:solidFill>
                  <a:schemeClr val="tx1"/>
                </a:solidFill>
                <a:effectLst/>
                <a:latin typeface="+mn-lt"/>
                <a:ea typeface="+mn-ea"/>
                <a:cs typeface="+mn-cs"/>
              </a:rPr>
              <a:t> changes the actual state to the desired state at a controlled rate. You can define Deployments to create new </a:t>
            </a:r>
            <a:r>
              <a:rPr lang="en-CA" sz="1200" b="0" i="0" kern="1200" dirty="0" err="1">
                <a:solidFill>
                  <a:schemeClr val="tx1"/>
                </a:solidFill>
                <a:effectLst/>
                <a:latin typeface="+mn-lt"/>
                <a:ea typeface="+mn-ea"/>
                <a:cs typeface="+mn-cs"/>
              </a:rPr>
              <a:t>ReplicaSets</a:t>
            </a:r>
            <a:r>
              <a:rPr lang="en-CA" sz="1200" b="0" i="0" kern="1200" dirty="0">
                <a:solidFill>
                  <a:schemeClr val="tx1"/>
                </a:solidFill>
                <a:effectLst/>
                <a:latin typeface="+mn-lt"/>
                <a:ea typeface="+mn-ea"/>
                <a:cs typeface="+mn-cs"/>
              </a:rPr>
              <a:t>, or to remove existing Deployments and adopt all their resources with new Deployments.</a:t>
            </a:r>
          </a:p>
          <a:p>
            <a:endParaRPr lang="en-CA" sz="1200" b="0" i="0" kern="1200" dirty="0">
              <a:solidFill>
                <a:schemeClr val="tx1"/>
              </a:solidFill>
              <a:effectLst/>
              <a:latin typeface="+mn-lt"/>
              <a:ea typeface="+mn-ea"/>
              <a:cs typeface="+mn-cs"/>
            </a:endParaRPr>
          </a:p>
          <a:p>
            <a:r>
              <a:rPr lang="en-CA" sz="1200" b="1" i="0" kern="1200" dirty="0" err="1">
                <a:solidFill>
                  <a:schemeClr val="tx1"/>
                </a:solidFill>
                <a:effectLst/>
                <a:latin typeface="+mn-lt"/>
                <a:ea typeface="+mn-ea"/>
                <a:cs typeface="+mn-cs"/>
              </a:rPr>
              <a:t>ReplicaSet</a:t>
            </a:r>
            <a:endParaRPr lang="en-CA" sz="1200" b="1"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A </a:t>
            </a:r>
            <a:r>
              <a:rPr lang="en-CA" sz="1200" b="0" i="0" kern="1200" dirty="0" err="1">
                <a:solidFill>
                  <a:schemeClr val="tx1"/>
                </a:solidFill>
                <a:effectLst/>
                <a:latin typeface="+mn-lt"/>
                <a:ea typeface="+mn-ea"/>
                <a:cs typeface="+mn-cs"/>
              </a:rPr>
              <a:t>ReplicaSet's</a:t>
            </a:r>
            <a:r>
              <a:rPr lang="en-CA" sz="1200" b="0" i="0" kern="1200" dirty="0">
                <a:solidFill>
                  <a:schemeClr val="tx1"/>
                </a:solidFill>
                <a:effectLst/>
                <a:latin typeface="+mn-lt"/>
                <a:ea typeface="+mn-ea"/>
                <a:cs typeface="+mn-cs"/>
              </a:rPr>
              <a:t> purpose is to maintain a stable set of replica Pods running at any given time. As such, it is often used to guarantee the availability of a specified number of identical Pods.</a:t>
            </a:r>
          </a:p>
          <a:p>
            <a:br>
              <a:rPr lang="en-CA" dirty="0"/>
            </a:br>
            <a:endParaRPr lang="en-CA" sz="1200" b="0" i="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233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Session 1 (Sept. 9)</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Basics of containerization/orchestration </a:t>
            </a:r>
          </a:p>
          <a:p>
            <a:r>
              <a:rPr lang="en-CA" sz="1200" b="0" i="0" kern="1200" dirty="0">
                <a:solidFill>
                  <a:schemeClr val="tx1"/>
                </a:solidFill>
                <a:effectLst/>
                <a:latin typeface="+mn-lt"/>
                <a:ea typeface="+mn-ea"/>
                <a:cs typeface="+mn-cs"/>
              </a:rPr>
              <a:t>Introduction to AKS </a:t>
            </a:r>
          </a:p>
          <a:p>
            <a:r>
              <a:rPr lang="en-CA" sz="1200" b="1" i="0" kern="1200" dirty="0">
                <a:solidFill>
                  <a:schemeClr val="tx1"/>
                </a:solidFill>
                <a:effectLst/>
                <a:latin typeface="+mn-lt"/>
                <a:ea typeface="+mn-ea"/>
                <a:cs typeface="+mn-cs"/>
              </a:rPr>
              <a:t>Demo example cluster </a:t>
            </a:r>
          </a:p>
          <a:p>
            <a:r>
              <a:rPr lang="en-CA" sz="1200" b="1" i="0" kern="1200" dirty="0" err="1">
                <a:solidFill>
                  <a:schemeClr val="tx1"/>
                </a:solidFill>
                <a:effectLst/>
                <a:latin typeface="+mn-lt"/>
                <a:ea typeface="+mn-ea"/>
                <a:cs typeface="+mn-cs"/>
              </a:rPr>
              <a:t>Kubectl</a:t>
            </a:r>
            <a:r>
              <a:rPr lang="en-CA" sz="1200" b="1" i="0" kern="1200" dirty="0">
                <a:solidFill>
                  <a:schemeClr val="tx1"/>
                </a:solidFill>
                <a:effectLst/>
                <a:latin typeface="+mn-lt"/>
                <a:ea typeface="+mn-ea"/>
                <a:cs typeface="+mn-cs"/>
              </a:rPr>
              <a:t> demo </a:t>
            </a:r>
          </a:p>
          <a:p>
            <a:r>
              <a:rPr lang="en-CA" sz="1200" b="0" i="0" kern="1200" dirty="0">
                <a:solidFill>
                  <a:schemeClr val="tx1"/>
                </a:solidFill>
                <a:effectLst/>
                <a:latin typeface="+mn-lt"/>
                <a:ea typeface="+mn-ea"/>
                <a:cs typeface="+mn-cs"/>
              </a:rPr>
              <a:t>Introduction to the Demo Example Scenario (usable across all 3 workshops)</a:t>
            </a:r>
          </a:p>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3</a:t>
            </a:fld>
            <a:endParaRPr lang="en-US"/>
          </a:p>
        </p:txBody>
      </p:sp>
    </p:spTree>
    <p:extLst>
      <p:ext uri="{BB962C8B-B14F-4D97-AF65-F5344CB8AC3E}">
        <p14:creationId xmlns:p14="http://schemas.microsoft.com/office/powerpoint/2010/main" val="4030173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that deployment might look like when it’s deployed to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6777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Service - An abstract way to expose an application running on a set of </a:t>
            </a:r>
            <a:r>
              <a:rPr lang="en-CA" sz="1200" b="0" i="0" u="none" strike="noStrike" kern="1200" dirty="0">
                <a:solidFill>
                  <a:schemeClr val="tx1"/>
                </a:solidFill>
                <a:effectLst/>
                <a:latin typeface="+mn-lt"/>
                <a:ea typeface="+mn-ea"/>
                <a:cs typeface="+mn-cs"/>
                <a:hlinkClick r:id="rId3"/>
              </a:rPr>
              <a:t>Pods</a:t>
            </a:r>
            <a:r>
              <a:rPr lang="en-CA" sz="1200" b="0" i="0" kern="1200" dirty="0">
                <a:solidFill>
                  <a:schemeClr val="tx1"/>
                </a:solidFill>
                <a:effectLst/>
                <a:latin typeface="+mn-lt"/>
                <a:ea typeface="+mn-ea"/>
                <a:cs typeface="+mn-cs"/>
              </a:rPr>
              <a:t> as a network service.</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With Kubernetes you don't need to modify your application to use an unfamiliar service discovery mechanism. Kubernetes gives Pods their own IP addresses and a single DNS name for a set of Pods, and can load-balance across them.</a:t>
            </a:r>
          </a:p>
          <a:p>
            <a:br>
              <a:rPr lang="en-CA"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3755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how a service might be represented in our cluster.  </a:t>
            </a:r>
          </a:p>
          <a:p>
            <a:r>
              <a:rPr lang="en-US"/>
              <a:t>It’s abstract grouping of the pods running ratings-web with its own endpoint which can be used to load balance across the pods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7201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447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9/25/20 3:22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91594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A339389F-6C28-4A56-AE19-596E69B24521}" type="slidenum">
              <a:rPr lang="en-US" smtClean="0"/>
              <a:t>47</a:t>
            </a:fld>
            <a:endParaRPr lang="en-US"/>
          </a:p>
        </p:txBody>
      </p:sp>
    </p:spTree>
    <p:extLst>
      <p:ext uri="{BB962C8B-B14F-4D97-AF65-F5344CB8AC3E}">
        <p14:creationId xmlns:p14="http://schemas.microsoft.com/office/powerpoint/2010/main" val="850127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39389F-6C28-4A56-AE19-596E69B24521}" type="slidenum">
              <a:rPr lang="en-US" smtClean="0"/>
              <a:t>48</a:t>
            </a:fld>
            <a:endParaRPr lang="en-US"/>
          </a:p>
        </p:txBody>
      </p:sp>
    </p:spTree>
    <p:extLst>
      <p:ext uri="{BB962C8B-B14F-4D97-AF65-F5344CB8AC3E}">
        <p14:creationId xmlns:p14="http://schemas.microsoft.com/office/powerpoint/2010/main" val="372488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9/25/20 3:22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50</a:t>
            </a:fld>
            <a:endParaRPr lang="en-US"/>
          </a:p>
        </p:txBody>
      </p:sp>
    </p:spTree>
    <p:extLst>
      <p:ext uri="{BB962C8B-B14F-4D97-AF65-F5344CB8AC3E}">
        <p14:creationId xmlns:p14="http://schemas.microsoft.com/office/powerpoint/2010/main" val="3702051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Session 1 (Sept. 9)</a:t>
            </a: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Basics of containerization/orchestration </a:t>
            </a:r>
          </a:p>
          <a:p>
            <a:r>
              <a:rPr lang="en-CA" sz="1200" b="0" i="0" kern="1200" dirty="0">
                <a:solidFill>
                  <a:schemeClr val="tx1"/>
                </a:solidFill>
                <a:effectLst/>
                <a:latin typeface="+mn-lt"/>
                <a:ea typeface="+mn-ea"/>
                <a:cs typeface="+mn-cs"/>
              </a:rPr>
              <a:t>Introduction to AKS </a:t>
            </a:r>
          </a:p>
          <a:p>
            <a:r>
              <a:rPr lang="en-CA" sz="1200" b="1" i="0" kern="1200" dirty="0">
                <a:solidFill>
                  <a:schemeClr val="tx1"/>
                </a:solidFill>
                <a:effectLst/>
                <a:latin typeface="+mn-lt"/>
                <a:ea typeface="+mn-ea"/>
                <a:cs typeface="+mn-cs"/>
              </a:rPr>
              <a:t>Demo example cluster </a:t>
            </a:r>
          </a:p>
          <a:p>
            <a:r>
              <a:rPr lang="en-CA" sz="1200" b="1" i="0" kern="1200" dirty="0" err="1">
                <a:solidFill>
                  <a:schemeClr val="tx1"/>
                </a:solidFill>
                <a:effectLst/>
                <a:latin typeface="+mn-lt"/>
                <a:ea typeface="+mn-ea"/>
                <a:cs typeface="+mn-cs"/>
              </a:rPr>
              <a:t>Kubectl</a:t>
            </a:r>
            <a:r>
              <a:rPr lang="en-CA" sz="1200" b="1" i="0" kern="1200" dirty="0">
                <a:solidFill>
                  <a:schemeClr val="tx1"/>
                </a:solidFill>
                <a:effectLst/>
                <a:latin typeface="+mn-lt"/>
                <a:ea typeface="+mn-ea"/>
                <a:cs typeface="+mn-cs"/>
              </a:rPr>
              <a:t> demo </a:t>
            </a:r>
          </a:p>
          <a:p>
            <a:r>
              <a:rPr lang="en-CA" sz="1200" b="0" i="0" kern="1200" dirty="0">
                <a:solidFill>
                  <a:schemeClr val="tx1"/>
                </a:solidFill>
                <a:effectLst/>
                <a:latin typeface="+mn-lt"/>
                <a:ea typeface="+mn-ea"/>
                <a:cs typeface="+mn-cs"/>
              </a:rPr>
              <a:t>Introduction to the Demo Example Scenario (usable across all 3 workshops)</a:t>
            </a:r>
          </a:p>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4</a:t>
            </a:fld>
            <a:endParaRPr lang="en-US"/>
          </a:p>
        </p:txBody>
      </p:sp>
    </p:spTree>
    <p:extLst>
      <p:ext uri="{BB962C8B-B14F-4D97-AF65-F5344CB8AC3E}">
        <p14:creationId xmlns:p14="http://schemas.microsoft.com/office/powerpoint/2010/main" val="352430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339389F-6C28-4A56-AE19-596E69B24521}" type="slidenum">
              <a:rPr lang="en-US" smtClean="0"/>
              <a:t>5</a:t>
            </a:fld>
            <a:endParaRPr lang="en-US"/>
          </a:p>
        </p:txBody>
      </p:sp>
    </p:spTree>
    <p:extLst>
      <p:ext uri="{BB962C8B-B14F-4D97-AF65-F5344CB8AC3E}">
        <p14:creationId xmlns:p14="http://schemas.microsoft.com/office/powerpoint/2010/main" val="2329566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 3:20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378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9389F-6C28-4A56-AE19-596E69B24521}" type="slidenum">
              <a:rPr lang="en-US" smtClean="0"/>
              <a:t>7</a:t>
            </a:fld>
            <a:endParaRPr lang="en-US"/>
          </a:p>
        </p:txBody>
      </p:sp>
    </p:spTree>
    <p:extLst>
      <p:ext uri="{BB962C8B-B14F-4D97-AF65-F5344CB8AC3E}">
        <p14:creationId xmlns:p14="http://schemas.microsoft.com/office/powerpoint/2010/main" val="3927655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was initially release in 2013, and was open sourced the same year</a:t>
            </a:r>
          </a:p>
          <a:p>
            <a:endParaRPr lang="en-US" dirty="0"/>
          </a:p>
          <a:p>
            <a:endParaRPr lang="en-US" dirty="0"/>
          </a:p>
          <a:p>
            <a:r>
              <a:rPr lang="en-CA" sz="1200" b="0" i="0" kern="1200" dirty="0">
                <a:solidFill>
                  <a:schemeClr val="tx1"/>
                </a:solidFill>
                <a:effectLst/>
                <a:latin typeface="+mn-lt"/>
                <a:ea typeface="+mn-ea"/>
                <a:cs typeface="+mn-cs"/>
              </a:rPr>
              <a:t>The Linux kernel's support for namespaces mostly</a:t>
            </a:r>
            <a:r>
              <a:rPr lang="en-CA" sz="1200" b="0" i="0" u="none" strike="noStrike" kern="1200" baseline="30000" dirty="0">
                <a:solidFill>
                  <a:schemeClr val="tx1"/>
                </a:solidFill>
                <a:effectLst/>
                <a:latin typeface="+mn-lt"/>
                <a:ea typeface="+mn-ea"/>
                <a:cs typeface="+mn-cs"/>
              </a:rPr>
              <a:t> </a:t>
            </a:r>
            <a:r>
              <a:rPr lang="en-CA" sz="1200" b="0" i="0" u="none" strike="noStrike" kern="1200" baseline="30000" dirty="0" err="1">
                <a:solidFill>
                  <a:schemeClr val="tx1"/>
                </a:solidFill>
                <a:effectLst/>
                <a:latin typeface="+mn-lt"/>
                <a:ea typeface="+mn-ea"/>
                <a:cs typeface="+mn-cs"/>
              </a:rPr>
              <a:t>i</a:t>
            </a:r>
            <a:r>
              <a:rPr lang="en-CA" sz="1200" b="0" i="0" kern="1200" dirty="0" err="1">
                <a:solidFill>
                  <a:schemeClr val="tx1"/>
                </a:solidFill>
                <a:effectLst/>
                <a:latin typeface="+mn-lt"/>
                <a:ea typeface="+mn-ea"/>
                <a:cs typeface="+mn-cs"/>
              </a:rPr>
              <a:t>isolates</a:t>
            </a:r>
            <a:r>
              <a:rPr lang="en-CA" sz="1200" b="0" i="0" kern="1200" dirty="0">
                <a:solidFill>
                  <a:schemeClr val="tx1"/>
                </a:solidFill>
                <a:effectLst/>
                <a:latin typeface="+mn-lt"/>
                <a:ea typeface="+mn-ea"/>
                <a:cs typeface="+mn-cs"/>
              </a:rPr>
              <a:t> an application's view of the operating environment, including process trees, network, user IDs and mounted file systems, while the </a:t>
            </a:r>
            <a:r>
              <a:rPr lang="en-CA" sz="1200" b="0" i="0" kern="1200" dirty="0" err="1">
                <a:solidFill>
                  <a:schemeClr val="tx1"/>
                </a:solidFill>
                <a:effectLst/>
                <a:latin typeface="+mn-lt"/>
                <a:ea typeface="+mn-ea"/>
                <a:cs typeface="+mn-cs"/>
              </a:rPr>
              <a:t>linux</a:t>
            </a:r>
            <a:r>
              <a:rPr lang="en-CA" sz="1200" b="0" i="0" kern="1200" dirty="0">
                <a:solidFill>
                  <a:schemeClr val="tx1"/>
                </a:solidFill>
                <a:effectLst/>
                <a:latin typeface="+mn-lt"/>
                <a:ea typeface="+mn-ea"/>
                <a:cs typeface="+mn-cs"/>
              </a:rPr>
              <a:t> kernel's </a:t>
            </a:r>
            <a:r>
              <a:rPr lang="en-CA" sz="1200" b="0" i="0" kern="1200" dirty="0" err="1">
                <a:solidFill>
                  <a:schemeClr val="tx1"/>
                </a:solidFill>
                <a:effectLst/>
                <a:latin typeface="+mn-lt"/>
                <a:ea typeface="+mn-ea"/>
                <a:cs typeface="+mn-cs"/>
              </a:rPr>
              <a:t>cgroups</a:t>
            </a:r>
            <a:r>
              <a:rPr lang="en-CA" sz="1200" b="0" i="0" kern="1200" dirty="0">
                <a:solidFill>
                  <a:schemeClr val="tx1"/>
                </a:solidFill>
                <a:effectLst/>
                <a:latin typeface="+mn-lt"/>
                <a:ea typeface="+mn-ea"/>
                <a:cs typeface="+mn-cs"/>
              </a:rPr>
              <a:t> provide resource limiting for memory and CPU</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Docker implements a high-level </a:t>
            </a:r>
            <a:r>
              <a:rPr lang="en-CA" sz="1200" b="0" i="0" u="none" strike="noStrike" kern="1200" dirty="0">
                <a:solidFill>
                  <a:schemeClr val="tx1"/>
                </a:solidFill>
                <a:effectLst/>
                <a:latin typeface="+mn-lt"/>
                <a:ea typeface="+mn-ea"/>
                <a:cs typeface="+mn-cs"/>
                <a:hlinkClick r:id="rId3" tooltip="API"/>
              </a:rPr>
              <a:t>API</a:t>
            </a:r>
            <a:r>
              <a:rPr lang="en-CA" sz="1200" b="0" i="0" kern="1200" dirty="0">
                <a:solidFill>
                  <a:schemeClr val="tx1"/>
                </a:solidFill>
                <a:effectLst/>
                <a:latin typeface="+mn-lt"/>
                <a:ea typeface="+mn-ea"/>
                <a:cs typeface="+mn-cs"/>
              </a:rPr>
              <a:t> to provide lightweight containers that run processes in isolation.</a:t>
            </a:r>
            <a:r>
              <a:rPr lang="en-CA" sz="1200" b="0" i="0" u="none" strike="noStrike" kern="1200" baseline="30000" dirty="0">
                <a:solidFill>
                  <a:schemeClr val="tx1"/>
                </a:solidFill>
                <a:effectLst/>
                <a:latin typeface="+mn-lt"/>
                <a:ea typeface="+mn-ea"/>
                <a:cs typeface="+mn-cs"/>
                <a:hlinkClick r:id="rId4"/>
              </a:rPr>
              <a:t>[13]</a:t>
            </a: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565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39389F-6C28-4A56-AE19-596E69B24521}" type="slidenum">
              <a:rPr lang="en-US" smtClean="0"/>
              <a:t>9</a:t>
            </a:fld>
            <a:endParaRPr lang="en-US"/>
          </a:p>
        </p:txBody>
      </p:sp>
    </p:spTree>
    <p:extLst>
      <p:ext uri="{BB962C8B-B14F-4D97-AF65-F5344CB8AC3E}">
        <p14:creationId xmlns:p14="http://schemas.microsoft.com/office/powerpoint/2010/main" val="1591686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5.xml"/><Relationship Id="rId5" Type="http://schemas.openxmlformats.org/officeDocument/2006/relationships/image" Target="../media/image28.png"/><Relationship Id="rId4" Type="http://schemas.microsoft.com/office/2007/relationships/hdphoto" Target="../media/hdphoto1.wdp"/></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34.sv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34.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36.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38.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40.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22.emf"/></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4787A2-ABE8-4297-8EFA-E36DA629E1F0}"/>
              </a:ext>
            </a:extLst>
          </p:cNvPr>
          <p:cNvPicPr>
            <a:picLocks noChangeAspect="1"/>
          </p:cNvPicPr>
          <p:nvPr userDrawn="1"/>
        </p:nvPicPr>
        <p:blipFill>
          <a:blip r:embed="rId2"/>
          <a:stretch>
            <a:fillRect/>
          </a:stretch>
        </p:blipFill>
        <p:spPr>
          <a:xfrm>
            <a:off x="0" y="0"/>
            <a:ext cx="13123497" cy="6858000"/>
          </a:xfrm>
          <a:prstGeom prst="rect">
            <a:avLst/>
          </a:prstGeom>
        </p:spPr>
      </p:pic>
      <p:sp>
        <p:nvSpPr>
          <p:cNvPr id="9" name="Rectangle 8">
            <a:extLst>
              <a:ext uri="{FF2B5EF4-FFF2-40B4-BE49-F238E27FC236}">
                <a16:creationId xmlns:a16="http://schemas.microsoft.com/office/drawing/2014/main" id="{38E2D251-9A46-4DE5-A0DB-77961C7F3072}"/>
              </a:ext>
            </a:extLst>
          </p:cNvPr>
          <p:cNvSpPr/>
          <p:nvPr userDrawn="1"/>
        </p:nvSpPr>
        <p:spPr bwMode="auto">
          <a:xfrm>
            <a:off x="0" y="0"/>
            <a:ext cx="13123497"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1220134" y="2801047"/>
            <a:ext cx="8610970" cy="1045977"/>
          </a:xfrm>
          <a:noFill/>
        </p:spPr>
        <p:txBody>
          <a:bodyPr lIns="0" tIns="0" rIns="0" bIns="182880" anchor="b" anchorCtr="0"/>
          <a:lstStyle>
            <a:lvl1pPr>
              <a:defRPr sz="5294" strike="noStrike" spc="-147" baseline="0">
                <a:solidFill>
                  <a:schemeClr val="bg2"/>
                </a:solidFill>
              </a:defRPr>
            </a:lvl1pPr>
          </a:lstStyle>
          <a:p>
            <a:r>
              <a:rPr lang="en-US"/>
              <a:t>Cloud Transformation Series</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1217015" y="4838790"/>
            <a:ext cx="8610970" cy="665043"/>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Presenter name</a:t>
            </a:r>
          </a:p>
          <a:p>
            <a:pPr lvl="0"/>
            <a:r>
              <a:rPr lang="en-US"/>
              <a:t>Date</a:t>
            </a:r>
          </a:p>
        </p:txBody>
      </p:sp>
      <p:pic>
        <p:nvPicPr>
          <p:cNvPr id="4" name="Graphic 3">
            <a:extLst>
              <a:ext uri="{FF2B5EF4-FFF2-40B4-BE49-F238E27FC236}">
                <a16:creationId xmlns:a16="http://schemas.microsoft.com/office/drawing/2014/main" id="{7C3BB19E-228D-416F-B45C-17AD73890B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1017" y="147776"/>
            <a:ext cx="1703206" cy="626517"/>
          </a:xfrm>
          <a:prstGeom prst="rect">
            <a:avLst/>
          </a:prstGeom>
        </p:spPr>
      </p:pic>
      <p:sp>
        <p:nvSpPr>
          <p:cNvPr id="8" name="Rectangle 7">
            <a:extLst>
              <a:ext uri="{FF2B5EF4-FFF2-40B4-BE49-F238E27FC236}">
                <a16:creationId xmlns:a16="http://schemas.microsoft.com/office/drawing/2014/main" id="{9F200940-114D-43DE-AF02-7AB3542093E2}"/>
              </a:ext>
            </a:extLst>
          </p:cNvPr>
          <p:cNvSpPr/>
          <p:nvPr userDrawn="1"/>
        </p:nvSpPr>
        <p:spPr bwMode="auto">
          <a:xfrm>
            <a:off x="0" y="2801046"/>
            <a:ext cx="1045829" cy="1045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9072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3769346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152747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3978616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64797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19437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66669789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019445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33537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55688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63274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400741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F312F-4955-4464-B2E8-3514B43FDA84}"/>
              </a:ext>
            </a:extLst>
          </p:cNvPr>
          <p:cNvPicPr>
            <a:picLocks noChangeAspect="1"/>
          </p:cNvPicPr>
          <p:nvPr userDrawn="1"/>
        </p:nvPicPr>
        <p:blipFill rotWithShape="1">
          <a:blip r:embed="rId2"/>
          <a:srcRect r="6494"/>
          <a:stretch/>
        </p:blipFill>
        <p:spPr>
          <a:xfrm>
            <a:off x="426424" y="2135536"/>
            <a:ext cx="3623051" cy="2583813"/>
          </a:xfrm>
          <a:prstGeom prst="rect">
            <a:avLst/>
          </a:prstGeom>
        </p:spPr>
      </p:pic>
      <p:pic>
        <p:nvPicPr>
          <p:cNvPr id="6" name="Picture 5">
            <a:extLst>
              <a:ext uri="{FF2B5EF4-FFF2-40B4-BE49-F238E27FC236}">
                <a16:creationId xmlns:a16="http://schemas.microsoft.com/office/drawing/2014/main" id="{520EB77F-76A3-4A6C-A8D4-4B1DBCA34ADB}"/>
              </a:ext>
            </a:extLst>
          </p:cNvPr>
          <p:cNvPicPr>
            <a:picLocks noChangeAspect="1"/>
          </p:cNvPicPr>
          <p:nvPr userDrawn="1"/>
        </p:nvPicPr>
        <p:blipFill rotWithShape="1">
          <a:blip r:embed="rId3"/>
          <a:srcRect l="16472" r="4642"/>
          <a:stretch/>
        </p:blipFill>
        <p:spPr>
          <a:xfrm>
            <a:off x="4281364" y="2135537"/>
            <a:ext cx="3623047" cy="2583812"/>
          </a:xfrm>
          <a:prstGeom prst="rect">
            <a:avLst/>
          </a:prstGeom>
        </p:spPr>
      </p:pic>
      <p:pic>
        <p:nvPicPr>
          <p:cNvPr id="8" name="Picture 7">
            <a:extLst>
              <a:ext uri="{FF2B5EF4-FFF2-40B4-BE49-F238E27FC236}">
                <a16:creationId xmlns:a16="http://schemas.microsoft.com/office/drawing/2014/main" id="{0F086E7B-3497-43D3-8C74-37D55ABF4F8C}"/>
              </a:ext>
            </a:extLst>
          </p:cNvPr>
          <p:cNvPicPr>
            <a:picLocks noChangeAspect="1"/>
          </p:cNvPicPr>
          <p:nvPr userDrawn="1"/>
        </p:nvPicPr>
        <p:blipFill rotWithShape="1">
          <a:blip r:embed="rId4"/>
          <a:srcRect l="6313"/>
          <a:stretch/>
        </p:blipFill>
        <p:spPr>
          <a:xfrm>
            <a:off x="8135057" y="2135537"/>
            <a:ext cx="3630521" cy="2583813"/>
          </a:xfrm>
          <a:prstGeom prst="rect">
            <a:avLst/>
          </a:prstGeom>
        </p:spPr>
      </p:pic>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Graphic layout: three columns graphic and text</a:t>
            </a:r>
          </a:p>
        </p:txBody>
      </p:sp>
    </p:spTree>
    <p:extLst>
      <p:ext uri="{BB962C8B-B14F-4D97-AF65-F5344CB8AC3E}">
        <p14:creationId xmlns:p14="http://schemas.microsoft.com/office/powerpoint/2010/main" val="371981572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8182345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344293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678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455022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4060547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626760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407216116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12024299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1539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22785324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33334543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5299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57360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3431597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6067859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129299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1787295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4214780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778950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410284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4340061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586200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37689037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033948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2013969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1734354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3459757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9562108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69498962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9267598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2569427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13053865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74275417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4638244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47301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8388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317162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9/25/20</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409484489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98021112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08154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8E8"/>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4572000" cy="1107996"/>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Microsoft Developer</a:t>
            </a:r>
            <a:br>
              <a:rPr lang="en-US" dirty="0"/>
            </a:br>
            <a:r>
              <a:rPr lang="en-US" dirty="0"/>
              <a:t>Virtual Conference</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3" name="Graphic 2">
            <a:extLst>
              <a:ext uri="{FF2B5EF4-FFF2-40B4-BE49-F238E27FC236}">
                <a16:creationId xmlns:a16="http://schemas.microsoft.com/office/drawing/2014/main" id="{896BAE4E-50DC-42E4-A584-F1C08E14AE1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15439" r="13415" b="9429"/>
          <a:stretch/>
        </p:blipFill>
        <p:spPr>
          <a:xfrm>
            <a:off x="4288536" y="-1"/>
            <a:ext cx="7903464" cy="6858001"/>
          </a:xfrm>
          <a:prstGeom prst="rect">
            <a:avLst/>
          </a:prstGeom>
        </p:spPr>
      </p:pic>
    </p:spTree>
    <p:extLst>
      <p:ext uri="{BB962C8B-B14F-4D97-AF65-F5344CB8AC3E}">
        <p14:creationId xmlns:p14="http://schemas.microsoft.com/office/powerpoint/2010/main" val="185784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1" name="Graphic 10">
            <a:extLst>
              <a:ext uri="{FF2B5EF4-FFF2-40B4-BE49-F238E27FC236}">
                <a16:creationId xmlns:a16="http://schemas.microsoft.com/office/drawing/2014/main" id="{18076D29-F5E3-41A9-B613-5FCC5B8BB7DD}"/>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453" t="15439" r="13415" b="9429"/>
          <a:stretch/>
        </p:blipFill>
        <p:spPr>
          <a:xfrm>
            <a:off x="5334000" y="-1"/>
            <a:ext cx="6858000" cy="6858001"/>
          </a:xfrm>
          <a:prstGeom prst="rect">
            <a:avLst/>
          </a:prstGeom>
        </p:spPr>
      </p:pic>
    </p:spTree>
    <p:extLst>
      <p:ext uri="{BB962C8B-B14F-4D97-AF65-F5344CB8AC3E}">
        <p14:creationId xmlns:p14="http://schemas.microsoft.com/office/powerpoint/2010/main" val="3994780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16576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E8E8E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Oval 7">
            <a:extLst>
              <a:ext uri="{FF2B5EF4-FFF2-40B4-BE49-F238E27FC236}">
                <a16:creationId xmlns:a16="http://schemas.microsoft.com/office/drawing/2014/main" id="{9D026004-6E63-4034-A1B0-34BE8CEF3D76}"/>
              </a:ext>
            </a:extLst>
          </p:cNvPr>
          <p:cNvSpPr/>
          <p:nvPr userDrawn="1"/>
        </p:nvSpPr>
        <p:spPr bwMode="auto">
          <a:xfrm>
            <a:off x="7772400" y="-1021080"/>
            <a:ext cx="6009642" cy="609452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231604E-D720-4060-BE63-A8E98C7697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82338" y="2745581"/>
            <a:ext cx="6892808" cy="3854043"/>
          </a:xfrm>
          <a:prstGeom prst="rect">
            <a:avLst/>
          </a:prstGeom>
        </p:spPr>
      </p:pic>
    </p:spTree>
    <p:extLst>
      <p:ext uri="{BB962C8B-B14F-4D97-AF65-F5344CB8AC3E}">
        <p14:creationId xmlns:p14="http://schemas.microsoft.com/office/powerpoint/2010/main" val="55912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E8E8E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Oval 7">
            <a:extLst>
              <a:ext uri="{FF2B5EF4-FFF2-40B4-BE49-F238E27FC236}">
                <a16:creationId xmlns:a16="http://schemas.microsoft.com/office/drawing/2014/main" id="{9D026004-6E63-4034-A1B0-34BE8CEF3D76}"/>
              </a:ext>
            </a:extLst>
          </p:cNvPr>
          <p:cNvSpPr/>
          <p:nvPr userDrawn="1"/>
        </p:nvSpPr>
        <p:spPr bwMode="auto">
          <a:xfrm>
            <a:off x="7772400" y="-1021080"/>
            <a:ext cx="6009642" cy="6094525"/>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07EAE2A6-F9BF-4160-8364-D19DBA7C30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37332" y="-295721"/>
            <a:ext cx="5190605" cy="6793984"/>
          </a:xfrm>
          <a:prstGeom prst="rect">
            <a:avLst/>
          </a:prstGeom>
        </p:spPr>
      </p:pic>
    </p:spTree>
    <p:extLst>
      <p:ext uri="{BB962C8B-B14F-4D97-AF65-F5344CB8AC3E}">
        <p14:creationId xmlns:p14="http://schemas.microsoft.com/office/powerpoint/2010/main" val="124152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E8E8E8"/>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Oval 7">
            <a:extLst>
              <a:ext uri="{FF2B5EF4-FFF2-40B4-BE49-F238E27FC236}">
                <a16:creationId xmlns:a16="http://schemas.microsoft.com/office/drawing/2014/main" id="{9D026004-6E63-4034-A1B0-34BE8CEF3D76}"/>
              </a:ext>
            </a:extLst>
          </p:cNvPr>
          <p:cNvSpPr/>
          <p:nvPr userDrawn="1"/>
        </p:nvSpPr>
        <p:spPr bwMode="auto">
          <a:xfrm>
            <a:off x="7772400" y="-1021080"/>
            <a:ext cx="6009642" cy="6094525"/>
          </a:xfrm>
          <a:prstGeom prst="ellipse">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52FB5D7F-8A59-4C1C-B726-31B5B8C51F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876727" y="928240"/>
            <a:ext cx="3750731" cy="5210594"/>
          </a:xfrm>
          <a:prstGeom prst="rect">
            <a:avLst/>
          </a:prstGeom>
        </p:spPr>
      </p:pic>
    </p:spTree>
    <p:extLst>
      <p:ext uri="{BB962C8B-B14F-4D97-AF65-F5344CB8AC3E}">
        <p14:creationId xmlns:p14="http://schemas.microsoft.com/office/powerpoint/2010/main" val="411515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E8E8E8"/>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F1A5707E-9A07-4FCD-ABED-560A7F57F2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86148" y="458597"/>
            <a:ext cx="9706104" cy="5940806"/>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Section title</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83804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5">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29728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258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49"/>
          </a:xfrm>
        </p:spPr>
        <p:txBody>
          <a:bodyPr/>
          <a:lstStyle>
            <a:lvl1pPr marL="228600" indent="-228600">
              <a:buClr>
                <a:srgbClr val="D2D2D2"/>
              </a:buClr>
              <a:buFont typeface="Wingdings" panose="05000000000000000000" pitchFamily="2" charset="2"/>
              <a:buChar char="§"/>
              <a:defRPr/>
            </a:lvl1pPr>
            <a:lvl2pPr marL="457200" indent="-228600">
              <a:buClr>
                <a:srgbClr val="D2D2D2"/>
              </a:buClr>
              <a:buFont typeface="Wingdings" panose="05000000000000000000" pitchFamily="2" charset="2"/>
              <a:buChar char="§"/>
              <a:defRPr/>
            </a:lvl2pPr>
            <a:lvl3pPr marL="657225" indent="-200025">
              <a:buClr>
                <a:srgbClr val="D2D2D2"/>
              </a:buClr>
              <a:buFont typeface="Wingdings" panose="05000000000000000000" pitchFamily="2" charset="2"/>
              <a:buChar char="§"/>
              <a:defRPr/>
            </a:lvl3pPr>
            <a:lvl4pPr marL="842963" indent="-180975">
              <a:buClr>
                <a:srgbClr val="D2D2D2"/>
              </a:buClr>
              <a:buFont typeface="Wingdings" panose="05000000000000000000" pitchFamily="2" charset="2"/>
              <a:buChar char="§"/>
              <a:defRPr/>
            </a:lvl4pPr>
            <a:lvl5pPr marL="1023938" indent="-168275">
              <a:buClr>
                <a:srgbClr val="D2D2D2"/>
              </a:buClr>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351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70729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7998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912322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095200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Graphic 7">
            <a:extLst>
              <a:ext uri="{FF2B5EF4-FFF2-40B4-BE49-F238E27FC236}">
                <a16:creationId xmlns:a16="http://schemas.microsoft.com/office/drawing/2014/main" id="{D7FC981D-09BE-4951-8C8A-8D55B9BB0A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46450">
            <a:off x="6827519" y="848356"/>
            <a:ext cx="7315200" cy="6257925"/>
          </a:xfrm>
          <a:prstGeom prst="rect">
            <a:avLst/>
          </a:prstGeom>
        </p:spPr>
      </p:pic>
    </p:spTree>
    <p:extLst>
      <p:ext uri="{BB962C8B-B14F-4D97-AF65-F5344CB8AC3E}">
        <p14:creationId xmlns:p14="http://schemas.microsoft.com/office/powerpoint/2010/main" val="4030135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52797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92988-0633-427C-8FA0-7672A17094CD}"/>
              </a:ext>
            </a:extLst>
          </p:cNvPr>
          <p:cNvSpPr txBox="1"/>
          <p:nvPr userDrawn="1"/>
        </p:nvSpPr>
        <p:spPr>
          <a:xfrm>
            <a:off x="1222630" y="1068595"/>
            <a:ext cx="1249060" cy="2646878"/>
          </a:xfrm>
          <a:prstGeom prst="rect">
            <a:avLst/>
          </a:prstGeom>
          <a:noFill/>
        </p:spPr>
        <p:txBody>
          <a:bodyPr wrap="none" rtlCol="0">
            <a:spAutoFit/>
          </a:bodyPr>
          <a:lstStyle/>
          <a:p>
            <a:r>
              <a:rPr lang="en-CA" sz="16600" dirty="0">
                <a:ln w="28575">
                  <a:noFill/>
                </a:ln>
                <a:solidFill>
                  <a:schemeClr val="accent1"/>
                </a:solidFill>
                <a:latin typeface="Arial Black" panose="020B0A04020102020204" pitchFamily="34" charset="0"/>
              </a:rPr>
              <a:t>“</a:t>
            </a:r>
          </a:p>
        </p:txBody>
      </p:sp>
      <p:sp>
        <p:nvSpPr>
          <p:cNvPr id="6" name="Text Placeholder 5">
            <a:extLst>
              <a:ext uri="{FF2B5EF4-FFF2-40B4-BE49-F238E27FC236}">
                <a16:creationId xmlns:a16="http://schemas.microsoft.com/office/drawing/2014/main" id="{ED15E812-B8B6-4584-96DD-E4811F2ACD63}"/>
              </a:ext>
            </a:extLst>
          </p:cNvPr>
          <p:cNvSpPr>
            <a:spLocks noGrp="1"/>
          </p:cNvSpPr>
          <p:nvPr>
            <p:ph type="body" sz="quarter" idx="10" hasCustomPrompt="1"/>
          </p:nvPr>
        </p:nvSpPr>
        <p:spPr>
          <a:xfrm>
            <a:off x="2773363" y="1722437"/>
            <a:ext cx="7162800" cy="2215991"/>
          </a:xfrm>
        </p:spPr>
        <p:txBody>
          <a:bodyPr/>
          <a:lstStyle>
            <a:lvl1pPr marL="0" indent="0">
              <a:buNone/>
              <a:defRPr sz="3600">
                <a:solidFill>
                  <a:schemeClr val="accent5"/>
                </a:solidFill>
              </a:defRPr>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Cras </a:t>
            </a:r>
            <a:r>
              <a:rPr lang="en-CA" dirty="0" err="1"/>
              <a:t>sem</a:t>
            </a:r>
            <a:r>
              <a:rPr lang="en-CA" dirty="0"/>
              <a:t> </a:t>
            </a:r>
            <a:r>
              <a:rPr lang="en-CA" dirty="0" err="1"/>
              <a:t>neque</a:t>
            </a:r>
            <a:r>
              <a:rPr lang="en-CA" dirty="0"/>
              <a:t>, </a:t>
            </a:r>
            <a:r>
              <a:rPr lang="en-CA" dirty="0" err="1"/>
              <a:t>finibus</a:t>
            </a:r>
            <a:r>
              <a:rPr lang="en-CA" dirty="0"/>
              <a:t> </a:t>
            </a:r>
            <a:r>
              <a:rPr lang="en-CA" dirty="0" err="1"/>
              <a:t>eu</a:t>
            </a:r>
            <a:r>
              <a:rPr lang="en-CA" dirty="0"/>
              <a:t> </a:t>
            </a:r>
            <a:r>
              <a:rPr lang="en-CA" dirty="0" err="1"/>
              <a:t>quam</a:t>
            </a:r>
            <a:r>
              <a:rPr lang="en-CA" dirty="0"/>
              <a:t> et, gravida porta </a:t>
            </a:r>
            <a:r>
              <a:rPr lang="en-CA" dirty="0" err="1"/>
              <a:t>purus</a:t>
            </a:r>
            <a:r>
              <a:rPr lang="en-CA" dirty="0"/>
              <a:t>.”</a:t>
            </a:r>
          </a:p>
        </p:txBody>
      </p:sp>
      <p:sp>
        <p:nvSpPr>
          <p:cNvPr id="8" name="Text Placeholder 7">
            <a:extLst>
              <a:ext uri="{FF2B5EF4-FFF2-40B4-BE49-F238E27FC236}">
                <a16:creationId xmlns:a16="http://schemas.microsoft.com/office/drawing/2014/main" id="{59E4F779-732E-4294-AA1E-6A8C9C887ECE}"/>
              </a:ext>
            </a:extLst>
          </p:cNvPr>
          <p:cNvSpPr>
            <a:spLocks noGrp="1"/>
          </p:cNvSpPr>
          <p:nvPr>
            <p:ph type="body" sz="quarter" idx="11" hasCustomPrompt="1"/>
          </p:nvPr>
        </p:nvSpPr>
        <p:spPr>
          <a:xfrm>
            <a:off x="6095999" y="4258508"/>
            <a:ext cx="3840163" cy="677108"/>
          </a:xfrm>
        </p:spPr>
        <p:txBody>
          <a:bodyPr/>
          <a:lstStyle>
            <a:lvl1pPr marL="0" indent="0" algn="r">
              <a:buNone/>
              <a:defRPr sz="2000">
                <a:solidFill>
                  <a:schemeClr val="accent1"/>
                </a:solidFill>
                <a:latin typeface="Segoe UI Semibold" panose="020B0702040204020203" pitchFamily="34" charset="0"/>
                <a:cs typeface="Segoe UI Semibold" panose="020B0702040204020203" pitchFamily="34" charset="0"/>
              </a:defRPr>
            </a:lvl1pPr>
          </a:lstStyle>
          <a:p>
            <a:pPr lvl="0"/>
            <a:r>
              <a:rPr lang="en-US" dirty="0"/>
              <a:t>Name</a:t>
            </a:r>
          </a:p>
          <a:p>
            <a:pPr lvl="0"/>
            <a:r>
              <a:rPr lang="en-US" dirty="0"/>
              <a:t>Title, Company</a:t>
            </a:r>
            <a:endParaRPr lang="en-CA" dirty="0"/>
          </a:p>
        </p:txBody>
      </p:sp>
    </p:spTree>
    <p:extLst>
      <p:ext uri="{BB962C8B-B14F-4D97-AF65-F5344CB8AC3E}">
        <p14:creationId xmlns:p14="http://schemas.microsoft.com/office/powerpoint/2010/main" val="308164050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2">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692988-0633-427C-8FA0-7672A17094CD}"/>
              </a:ext>
            </a:extLst>
          </p:cNvPr>
          <p:cNvSpPr txBox="1"/>
          <p:nvPr userDrawn="1"/>
        </p:nvSpPr>
        <p:spPr>
          <a:xfrm>
            <a:off x="1222630" y="1068595"/>
            <a:ext cx="1249060" cy="2646878"/>
          </a:xfrm>
          <a:prstGeom prst="rect">
            <a:avLst/>
          </a:prstGeom>
          <a:noFill/>
        </p:spPr>
        <p:txBody>
          <a:bodyPr wrap="none" rtlCol="0">
            <a:spAutoFit/>
          </a:bodyPr>
          <a:lstStyle/>
          <a:p>
            <a:r>
              <a:rPr lang="en-CA" sz="16600" dirty="0">
                <a:ln w="28575">
                  <a:solidFill>
                    <a:schemeClr val="bg1"/>
                  </a:solidFill>
                </a:ln>
                <a:noFill/>
                <a:latin typeface="Arial Black" panose="020B0A04020102020204" pitchFamily="34" charset="0"/>
              </a:rPr>
              <a:t>“</a:t>
            </a:r>
          </a:p>
        </p:txBody>
      </p:sp>
      <p:sp>
        <p:nvSpPr>
          <p:cNvPr id="6" name="Text Placeholder 5">
            <a:extLst>
              <a:ext uri="{FF2B5EF4-FFF2-40B4-BE49-F238E27FC236}">
                <a16:creationId xmlns:a16="http://schemas.microsoft.com/office/drawing/2014/main" id="{ED15E812-B8B6-4584-96DD-E4811F2ACD63}"/>
              </a:ext>
            </a:extLst>
          </p:cNvPr>
          <p:cNvSpPr>
            <a:spLocks noGrp="1"/>
          </p:cNvSpPr>
          <p:nvPr>
            <p:ph type="body" sz="quarter" idx="10" hasCustomPrompt="1"/>
          </p:nvPr>
        </p:nvSpPr>
        <p:spPr>
          <a:xfrm>
            <a:off x="2773363" y="1722437"/>
            <a:ext cx="7162800" cy="2215991"/>
          </a:xfrm>
        </p:spPr>
        <p:txBody>
          <a:bodyPr/>
          <a:lstStyle>
            <a:lvl1pPr marL="0" indent="0">
              <a:buNone/>
              <a:defRPr sz="3600">
                <a:solidFill>
                  <a:schemeClr val="bg1"/>
                </a:solidFill>
              </a:defRPr>
            </a:lvl1pPr>
          </a:lstStyle>
          <a:p>
            <a:pPr lvl="0"/>
            <a:r>
              <a:rPr lang="en-CA" dirty="0"/>
              <a:t>Lorem ipsum dolor sit </a:t>
            </a:r>
            <a:r>
              <a:rPr lang="en-CA" dirty="0" err="1"/>
              <a:t>amet</a:t>
            </a:r>
            <a:r>
              <a:rPr lang="en-CA" dirty="0"/>
              <a:t>, </a:t>
            </a:r>
            <a:r>
              <a:rPr lang="en-CA" dirty="0" err="1"/>
              <a:t>consectetur</a:t>
            </a:r>
            <a:r>
              <a:rPr lang="en-CA" dirty="0"/>
              <a:t> </a:t>
            </a:r>
            <a:r>
              <a:rPr lang="en-CA" dirty="0" err="1"/>
              <a:t>adipiscing</a:t>
            </a:r>
            <a:r>
              <a:rPr lang="en-CA" dirty="0"/>
              <a:t> </a:t>
            </a:r>
            <a:r>
              <a:rPr lang="en-CA" dirty="0" err="1"/>
              <a:t>elit</a:t>
            </a:r>
            <a:r>
              <a:rPr lang="en-CA" dirty="0"/>
              <a:t>. Cras </a:t>
            </a:r>
            <a:r>
              <a:rPr lang="en-CA" dirty="0" err="1"/>
              <a:t>sem</a:t>
            </a:r>
            <a:r>
              <a:rPr lang="en-CA" dirty="0"/>
              <a:t> </a:t>
            </a:r>
            <a:r>
              <a:rPr lang="en-CA" dirty="0" err="1"/>
              <a:t>neque</a:t>
            </a:r>
            <a:r>
              <a:rPr lang="en-CA" dirty="0"/>
              <a:t>, </a:t>
            </a:r>
            <a:r>
              <a:rPr lang="en-CA" dirty="0" err="1"/>
              <a:t>finibus</a:t>
            </a:r>
            <a:r>
              <a:rPr lang="en-CA" dirty="0"/>
              <a:t> </a:t>
            </a:r>
            <a:r>
              <a:rPr lang="en-CA" dirty="0" err="1"/>
              <a:t>eu</a:t>
            </a:r>
            <a:r>
              <a:rPr lang="en-CA" dirty="0"/>
              <a:t> </a:t>
            </a:r>
            <a:r>
              <a:rPr lang="en-CA" dirty="0" err="1"/>
              <a:t>quam</a:t>
            </a:r>
            <a:r>
              <a:rPr lang="en-CA" dirty="0"/>
              <a:t> et, gravida porta </a:t>
            </a:r>
            <a:r>
              <a:rPr lang="en-CA" dirty="0" err="1"/>
              <a:t>purus</a:t>
            </a:r>
            <a:r>
              <a:rPr lang="en-CA" dirty="0"/>
              <a:t>.”</a:t>
            </a:r>
          </a:p>
        </p:txBody>
      </p:sp>
      <p:sp>
        <p:nvSpPr>
          <p:cNvPr id="8" name="Text Placeholder 7">
            <a:extLst>
              <a:ext uri="{FF2B5EF4-FFF2-40B4-BE49-F238E27FC236}">
                <a16:creationId xmlns:a16="http://schemas.microsoft.com/office/drawing/2014/main" id="{59E4F779-732E-4294-AA1E-6A8C9C887ECE}"/>
              </a:ext>
            </a:extLst>
          </p:cNvPr>
          <p:cNvSpPr>
            <a:spLocks noGrp="1"/>
          </p:cNvSpPr>
          <p:nvPr>
            <p:ph type="body" sz="quarter" idx="11" hasCustomPrompt="1"/>
          </p:nvPr>
        </p:nvSpPr>
        <p:spPr>
          <a:xfrm>
            <a:off x="6095999" y="4258508"/>
            <a:ext cx="3840163" cy="677108"/>
          </a:xfrm>
        </p:spPr>
        <p:txBody>
          <a:bodyPr/>
          <a:lstStyle>
            <a:lvl1pPr marL="0" indent="0" algn="r">
              <a:buNone/>
              <a:defRPr sz="2000">
                <a:solidFill>
                  <a:schemeClr val="bg1"/>
                </a:solidFill>
                <a:latin typeface="Segoe UI Semibold" panose="020B0702040204020203" pitchFamily="34" charset="0"/>
                <a:cs typeface="Segoe UI Semibold" panose="020B0702040204020203" pitchFamily="34" charset="0"/>
              </a:defRPr>
            </a:lvl1pPr>
          </a:lstStyle>
          <a:p>
            <a:pPr lvl="0"/>
            <a:r>
              <a:rPr lang="en-US" dirty="0"/>
              <a:t>Name</a:t>
            </a:r>
          </a:p>
          <a:p>
            <a:pPr lvl="0"/>
            <a:r>
              <a:rPr lang="en-US" dirty="0"/>
              <a:t>Title, Company</a:t>
            </a:r>
            <a:endParaRPr lang="en-CA" dirty="0"/>
          </a:p>
        </p:txBody>
      </p:sp>
    </p:spTree>
    <p:extLst>
      <p:ext uri="{BB962C8B-B14F-4D97-AF65-F5344CB8AC3E}">
        <p14:creationId xmlns:p14="http://schemas.microsoft.com/office/powerpoint/2010/main" val="380200758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060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73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131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081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632755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52142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A1C8E-4610-4ECE-ADC3-C406B6CA1771}"/>
              </a:ext>
            </a:extLst>
          </p:cNvPr>
          <p:cNvPicPr>
            <a:picLocks noChangeAspect="1"/>
          </p:cNvPicPr>
          <p:nvPr userDrawn="1"/>
        </p:nvPicPr>
        <p:blipFill rotWithShape="1">
          <a:blip r:embed="rId2"/>
          <a:srcRect t="11718" b="3907"/>
          <a:stretch/>
        </p:blipFill>
        <p:spPr>
          <a:xfrm>
            <a:off x="0" y="0"/>
            <a:ext cx="12190264" cy="6858000"/>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756156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65569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2A7A3B-464F-43BB-88E7-712B74C2D7B2}"/>
              </a:ext>
            </a:extLst>
          </p:cNvPr>
          <p:cNvPicPr>
            <a:picLocks noChangeAspect="1"/>
          </p:cNvPicPr>
          <p:nvPr userDrawn="1"/>
        </p:nvPicPr>
        <p:blipFill rotWithShape="1">
          <a:blip r:embed="rId2"/>
          <a:srcRect t="3664" b="11951"/>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725233" y="4509032"/>
            <a:ext cx="7477989" cy="174815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41896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33460D-C62C-452F-B3C1-B56C1548399F}"/>
              </a:ext>
            </a:extLst>
          </p:cNvPr>
          <p:cNvPicPr>
            <a:picLocks noChangeAspect="1"/>
          </p:cNvPicPr>
          <p:nvPr userDrawn="1"/>
        </p:nvPicPr>
        <p:blipFill rotWithShape="1">
          <a:blip r:embed="rId2"/>
          <a:srcRect t="15774"/>
          <a:stretch/>
        </p:blipFill>
        <p:spPr>
          <a:xfrm>
            <a:off x="0" y="0"/>
            <a:ext cx="12192000" cy="6846916"/>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6096000" y="1483169"/>
            <a:ext cx="5408119" cy="174815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4047167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811542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AED67B-285B-4051-BF92-900639148C19}"/>
              </a:ext>
            </a:extLst>
          </p:cNvPr>
          <p:cNvPicPr>
            <a:picLocks noChangeAspect="1"/>
          </p:cNvPicPr>
          <p:nvPr userDrawn="1"/>
        </p:nvPicPr>
        <p:blipFill rotWithShape="1">
          <a:blip r:embed="rId2"/>
          <a:srcRect t="11004" r="19403" b="20984"/>
          <a:stretch/>
        </p:blipFill>
        <p:spPr>
          <a:xfrm>
            <a:off x="0" y="0"/>
            <a:ext cx="12192000" cy="6858000"/>
          </a:xfrm>
          <a:prstGeom prst="rect">
            <a:avLst/>
          </a:prstGeom>
        </p:spPr>
      </p:pic>
      <p:sp>
        <p:nvSpPr>
          <p:cNvPr id="6" name="Rectangle 5">
            <a:extLst>
              <a:ext uri="{FF2B5EF4-FFF2-40B4-BE49-F238E27FC236}">
                <a16:creationId xmlns:a16="http://schemas.microsoft.com/office/drawing/2014/main" id="{AB5EA955-C12E-479F-9992-07C609652295}"/>
              </a:ext>
            </a:extLst>
          </p:cNvPr>
          <p:cNvSpPr/>
          <p:nvPr userDrawn="1"/>
        </p:nvSpPr>
        <p:spPr bwMode="auto">
          <a:xfrm>
            <a:off x="0" y="0"/>
            <a:ext cx="12192000" cy="6858000"/>
          </a:xfrm>
          <a:prstGeom prst="rect">
            <a:avLst/>
          </a:prstGeom>
          <a:solidFill>
            <a:srgbClr val="282828">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530696" y="1680846"/>
            <a:ext cx="5408119" cy="1748154"/>
          </a:xfrm>
          <a:noFill/>
        </p:spPr>
        <p:txBody>
          <a:bodyPr vert="horz" wrap="square" lIns="0" tIns="0" rIns="0" bIns="0" rtlCol="0" anchor="t" anchorCtr="0">
            <a:noAutofit/>
          </a:bodyPr>
          <a:lstStyle>
            <a:lvl1pPr>
              <a:lnSpc>
                <a:spcPct val="90000"/>
              </a:lnSpc>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39049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1785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1355644" y="4724827"/>
            <a:ext cx="6551888" cy="467703"/>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3BCD3FD8-A476-4F18-BD35-16DFD08D0CE3}"/>
              </a:ext>
            </a:extLst>
          </p:cNvPr>
          <p:cNvSpPr txBox="1">
            <a:spLocks/>
          </p:cNvSpPr>
          <p:nvPr userDrawn="1"/>
        </p:nvSpPr>
        <p:spPr>
          <a:xfrm>
            <a:off x="1325968" y="1885816"/>
            <a:ext cx="5117085" cy="2447518"/>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5400" b="0" strike="noStrike" kern="1200" cap="none" spc="-150" baseline="0">
                <a:ln w="3175">
                  <a:noFill/>
                </a:ln>
                <a:solidFill>
                  <a:schemeClr val="bg2"/>
                </a:solidFill>
                <a:effectLst/>
                <a:latin typeface="+mj-lt"/>
                <a:ea typeface="+mn-ea"/>
                <a:cs typeface="Segoe UI" pitchFamily="34" charset="0"/>
              </a:defRPr>
            </a:lvl1pPr>
          </a:lstStyle>
          <a:p>
            <a:r>
              <a:rPr lang="en-CA" sz="5882">
                <a:solidFill>
                  <a:schemeClr val="accent5"/>
                </a:solidFill>
              </a:rPr>
              <a:t>Cloud Transformation Series</a:t>
            </a:r>
          </a:p>
        </p:txBody>
      </p:sp>
      <p:sp>
        <p:nvSpPr>
          <p:cNvPr id="9" name="Rectangle 8">
            <a:extLst>
              <a:ext uri="{FF2B5EF4-FFF2-40B4-BE49-F238E27FC236}">
                <a16:creationId xmlns:a16="http://schemas.microsoft.com/office/drawing/2014/main" id="{660C3025-AEB8-4A2A-A518-270D742A6C63}"/>
              </a:ext>
            </a:extLst>
          </p:cNvPr>
          <p:cNvSpPr/>
          <p:nvPr userDrawn="1"/>
        </p:nvSpPr>
        <p:spPr bwMode="auto">
          <a:xfrm>
            <a:off x="0" y="1642999"/>
            <a:ext cx="1045829" cy="1045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CA"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097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9928383"/>
      </p:ext>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5"/>
            <a:ext cx="11655079" cy="12761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272515"/>
      </p:ext>
    </p:extLst>
  </p:cSld>
  <p:clrMapOvr>
    <a:masterClrMapping/>
  </p:clrMapOvr>
  <p:transition>
    <p:fade/>
  </p:transition>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11655079" cy="1276119"/>
          </a:xfrm>
        </p:spPr>
        <p:txBody>
          <a:bodyPr>
            <a:spAutoFit/>
          </a:bodyPr>
          <a:lstStyle>
            <a:lvl1pPr marL="0" indent="0">
              <a:buNone/>
              <a:defRPr/>
            </a:lvl1pPr>
            <a:lvl2pPr marL="224071" indent="0">
              <a:buNone/>
              <a:defRPr/>
            </a:lvl2pPr>
            <a:lvl3pPr marL="448141" indent="0">
              <a:buNone/>
              <a:defRPr/>
            </a:lvl3pPr>
            <a:lvl4pPr marL="672213" indent="0">
              <a:buNone/>
              <a:defRPr/>
            </a:lvl4pPr>
            <a:lvl5pPr marL="89628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407169"/>
      </p:ext>
    </p:extLst>
  </p:cSld>
  <p:clrMapOvr>
    <a:masterClrMapping/>
  </p:clrMapOvr>
  <p:transition>
    <p:fade/>
  </p:transition>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6"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755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983738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42264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7E46-A6C0-4859-BF0F-340AA8459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E16674-F1FF-4468-BC6D-33FB5BB74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5F8DA-2A0B-4A5D-A777-09DC194D4012}"/>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F8D138A7-3237-4BA9-9624-B9BBBF2F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8A9E6-670A-4D78-BEB2-DDADC9138D4C}"/>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841433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59206470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C74C-4D7F-4935-AA68-60FAF54EA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3E032-40F4-4375-8F16-1084F31C2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68F13-F5ED-4D1C-A01E-92452196ECB4}"/>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12DACC81-AABC-4250-B73D-F04E7E283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D0E0D-95C4-4E41-A809-0CF63739BFD9}"/>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832983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58C7-9B5D-452D-AE4D-7E354F4264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3ED60-90CE-4F2D-8400-8089309045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F56ADB-7304-4BAA-BE7F-09F395816948}"/>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53CBD912-3766-44E5-9016-C5ADEB082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CDAAD-81F3-4A6A-B52E-E58A03C6CC78}"/>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2558641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8E13-E086-4D33-AF60-49E5EDF35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387D3-B3FA-4C74-B068-24A3E4445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14D78-54EE-42AF-A707-DC9E5B6BF6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CE16B0-2878-4C5A-8A73-A134174028EC}"/>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6" name="Footer Placeholder 5">
            <a:extLst>
              <a:ext uri="{FF2B5EF4-FFF2-40B4-BE49-F238E27FC236}">
                <a16:creationId xmlns:a16="http://schemas.microsoft.com/office/drawing/2014/main" id="{4C95568D-AEAC-4C20-B05E-495B66861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92FA20-C007-4F4E-B575-AC200974821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6860329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FD53-2CD9-4B0E-BFAD-408F9894B8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702AD6-6FAB-47C1-96F6-646A77BBE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CA4812-6F5B-43DE-BE29-80181461B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9508F-EB9A-4F2C-BD25-84CAC96199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D4CC35-F7CA-4CB6-B1EF-9AFF49CAF0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31239-310E-4E5F-BC6A-117E53C208CC}"/>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8" name="Footer Placeholder 7">
            <a:extLst>
              <a:ext uri="{FF2B5EF4-FFF2-40B4-BE49-F238E27FC236}">
                <a16:creationId xmlns:a16="http://schemas.microsoft.com/office/drawing/2014/main" id="{9FAFBB2D-2EA1-442E-9214-477EEF043E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97B6D-E7D9-49D1-87BB-A143938DDBB5}"/>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8805275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7707-A658-41CA-9A23-234F259079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7D7B6B-B275-4ACE-B055-F80211D66D1D}"/>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4" name="Footer Placeholder 3">
            <a:extLst>
              <a:ext uri="{FF2B5EF4-FFF2-40B4-BE49-F238E27FC236}">
                <a16:creationId xmlns:a16="http://schemas.microsoft.com/office/drawing/2014/main" id="{9ED4EC86-27F9-40E9-8D67-6CCAAB4093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7B289B-12FF-4851-A331-733B0765B09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8336070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1B210-B103-4179-B2A9-2A9DFD7C0AC0}"/>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3" name="Footer Placeholder 2">
            <a:extLst>
              <a:ext uri="{FF2B5EF4-FFF2-40B4-BE49-F238E27FC236}">
                <a16:creationId xmlns:a16="http://schemas.microsoft.com/office/drawing/2014/main" id="{605F0B91-043D-4BCC-B473-C4118AFC3C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83E900-3E16-43E9-BD82-106AF2B1DE2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677858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331E-E6B7-4E9A-807C-C234E616E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20AEA5-61D7-42BD-A7A5-D041A64D2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32BD5-D56F-4206-BB7F-64B08D934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673BB5-5177-4E0F-94CD-E68D2EFEBD57}"/>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6" name="Footer Placeholder 5">
            <a:extLst>
              <a:ext uri="{FF2B5EF4-FFF2-40B4-BE49-F238E27FC236}">
                <a16:creationId xmlns:a16="http://schemas.microsoft.com/office/drawing/2014/main" id="{D9AB3B47-5CA9-4BAC-8843-3A07B9C8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E6658-35F7-4520-B4DE-AEF675E5016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6442798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6DA7-FE16-4E75-9F45-159EDBDF50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0B9C34-2B13-49F3-AAD2-A99134214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CB83B-4AFF-44DF-96D1-835C45D8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4AA84-9E2E-4526-ADA8-D953C8A9B452}"/>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6" name="Footer Placeholder 5">
            <a:extLst>
              <a:ext uri="{FF2B5EF4-FFF2-40B4-BE49-F238E27FC236}">
                <a16:creationId xmlns:a16="http://schemas.microsoft.com/office/drawing/2014/main" id="{DC0D4D16-645A-4E42-BB95-59967F559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3529E-80A1-47FE-84A9-D59FE2696E52}"/>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976119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84BB-15B0-4E58-807D-76D16448C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90FA6-0D77-43EA-A3BD-E7F409C69E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E582A-155A-4868-89F3-8549749DA729}"/>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89C9558A-9B5F-4F73-ABB1-E00D2AB8A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47F37-DDCA-4318-BDA3-F469A5189AC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6320549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C6BA9-47EF-476A-9B99-C145B28794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3032D0-AAF8-4DDC-B7BF-5E7D50A310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EB124-27AA-4C65-91CC-08438537FD9D}"/>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DF0FBCD6-0965-49C9-81FE-AF0CF5F25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D5659-1F13-40F6-8744-8E7755D0E7DA}"/>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386919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778578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109508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892719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278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5688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4424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34213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8154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4831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146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3067115582"/>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09701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68175530"/>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4088491777"/>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04555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_Only_No_Twit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16825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771248006"/>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3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4956000"/>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277528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341677" y="2779557"/>
            <a:ext cx="7171399" cy="995838"/>
          </a:xfrm>
          <a:noFill/>
        </p:spPr>
        <p:txBody>
          <a:bodyPr wrap="square" tIns="91440" bIns="91440" anchor="b" anchorCtr="0">
            <a:spAutoFit/>
          </a:bodyPr>
          <a:lstStyle>
            <a:lvl1pPr>
              <a:defRPr sz="5882" spc="-98" baseline="0">
                <a:solidFill>
                  <a:schemeClr val="tx1"/>
                </a:solidFill>
              </a:defRPr>
            </a:lvl1pPr>
          </a:lstStyle>
          <a:p>
            <a:r>
              <a:rPr lang="en-US"/>
              <a:t>Section title</a:t>
            </a:r>
          </a:p>
        </p:txBody>
      </p:sp>
    </p:spTree>
    <p:custDataLst>
      <p:tags r:id="rId1"/>
    </p:custDataLst>
    <p:extLst>
      <p:ext uri="{BB962C8B-B14F-4D97-AF65-F5344CB8AC3E}">
        <p14:creationId xmlns:p14="http://schemas.microsoft.com/office/powerpoint/2010/main" val="2195793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236310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182669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75622765"/>
      </p:ext>
    </p:extLst>
  </p:cSld>
  <p:clrMapOvr>
    <a:masterClrMapping/>
  </p:clrMapOvr>
  <p:transition>
    <p:fade/>
  </p:transition>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207222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60632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4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6078100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1614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7E46-A6C0-4859-BF0F-340AA8459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E16674-F1FF-4468-BC6D-33FB5BB743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5F8DA-2A0B-4A5D-A777-09DC194D4012}"/>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F8D138A7-3237-4BA9-9624-B9BBBF2FD3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8A9E6-670A-4D78-BEB2-DDADC9138D4C}"/>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9883365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C74C-4D7F-4935-AA68-60FAF54EA5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53E032-40F4-4375-8F16-1084F31C2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668F13-F5ED-4D1C-A01E-92452196ECB4}"/>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12DACC81-AABC-4250-B73D-F04E7E2830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D0E0D-95C4-4E41-A809-0CF63739BFD9}"/>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41562674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58C7-9B5D-452D-AE4D-7E354F4264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3ED60-90CE-4F2D-8400-8089309045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F56ADB-7304-4BAA-BE7F-09F395816948}"/>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53CBD912-3766-44E5-9016-C5ADEB082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CDAAD-81F3-4A6A-B52E-E58A03C6CC78}"/>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7826636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8E13-E086-4D33-AF60-49E5EDF35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387D3-B3FA-4C74-B068-24A3E44457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714D78-54EE-42AF-A707-DC9E5B6BF6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CE16B0-2878-4C5A-8A73-A134174028EC}"/>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6" name="Footer Placeholder 5">
            <a:extLst>
              <a:ext uri="{FF2B5EF4-FFF2-40B4-BE49-F238E27FC236}">
                <a16:creationId xmlns:a16="http://schemas.microsoft.com/office/drawing/2014/main" id="{4C95568D-AEAC-4C20-B05E-495B66861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92FA20-C007-4F4E-B575-AC200974821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9274806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FD53-2CD9-4B0E-BFAD-408F9894B8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702AD6-6FAB-47C1-96F6-646A77BBE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CA4812-6F5B-43DE-BE29-80181461B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9508F-EB9A-4F2C-BD25-84CAC96199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D4CC35-F7CA-4CB6-B1EF-9AFF49CAF0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31239-310E-4E5F-BC6A-117E53C208CC}"/>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8" name="Footer Placeholder 7">
            <a:extLst>
              <a:ext uri="{FF2B5EF4-FFF2-40B4-BE49-F238E27FC236}">
                <a16:creationId xmlns:a16="http://schemas.microsoft.com/office/drawing/2014/main" id="{9FAFBB2D-2EA1-442E-9214-477EEF043E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C97B6D-E7D9-49D1-87BB-A143938DDBB5}"/>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446286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7707-A658-41CA-9A23-234F259079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7D7B6B-B275-4ACE-B055-F80211D66D1D}"/>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4" name="Footer Placeholder 3">
            <a:extLst>
              <a:ext uri="{FF2B5EF4-FFF2-40B4-BE49-F238E27FC236}">
                <a16:creationId xmlns:a16="http://schemas.microsoft.com/office/drawing/2014/main" id="{9ED4EC86-27F9-40E9-8D67-6CCAAB4093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7B289B-12FF-4851-A331-733B0765B09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367448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4" name="Picture 3">
            <a:extLst>
              <a:ext uri="{FF2B5EF4-FFF2-40B4-BE49-F238E27FC236}">
                <a16:creationId xmlns:a16="http://schemas.microsoft.com/office/drawing/2014/main" id="{E2035D2D-133A-4701-8BA9-3EB91A7B2660}"/>
              </a:ext>
            </a:extLst>
          </p:cNvPr>
          <p:cNvPicPr>
            <a:picLocks noChangeAspect="1"/>
          </p:cNvPicPr>
          <p:nvPr userDrawn="1"/>
        </p:nvPicPr>
        <p:blipFill rotWithShape="1">
          <a:blip r:embed="rId3"/>
          <a:srcRect l="29210" r="12642"/>
          <a:stretch/>
        </p:blipFill>
        <p:spPr>
          <a:xfrm>
            <a:off x="6209609" y="-1"/>
            <a:ext cx="5982391" cy="6858000"/>
          </a:xfrm>
          <a:prstGeom prst="rect">
            <a:avLst/>
          </a:prstGeom>
        </p:spPr>
      </p:pic>
    </p:spTree>
    <p:extLst>
      <p:ext uri="{BB962C8B-B14F-4D97-AF65-F5344CB8AC3E}">
        <p14:creationId xmlns:p14="http://schemas.microsoft.com/office/powerpoint/2010/main" val="4047655150"/>
      </p:ext>
    </p:extLst>
  </p:cSld>
  <p:clrMapOvr>
    <a:masterClrMapping/>
  </p:clrMapOvr>
  <p:transition>
    <p:fade/>
  </p:transition>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1B210-B103-4179-B2A9-2A9DFD7C0AC0}"/>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3" name="Footer Placeholder 2">
            <a:extLst>
              <a:ext uri="{FF2B5EF4-FFF2-40B4-BE49-F238E27FC236}">
                <a16:creationId xmlns:a16="http://schemas.microsoft.com/office/drawing/2014/main" id="{605F0B91-043D-4BCC-B473-C4118AFC3C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83E900-3E16-43E9-BD82-106AF2B1DE2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6913562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331E-E6B7-4E9A-807C-C234E616E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20AEA5-61D7-42BD-A7A5-D041A64D22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732BD5-D56F-4206-BB7F-64B08D934E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673BB5-5177-4E0F-94CD-E68D2EFEBD57}"/>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6" name="Footer Placeholder 5">
            <a:extLst>
              <a:ext uri="{FF2B5EF4-FFF2-40B4-BE49-F238E27FC236}">
                <a16:creationId xmlns:a16="http://schemas.microsoft.com/office/drawing/2014/main" id="{D9AB3B47-5CA9-4BAC-8843-3A07B9C876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E6658-35F7-4520-B4DE-AEF675E50163}"/>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1335659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6DA7-FE16-4E75-9F45-159EDBDF50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0B9C34-2B13-49F3-AAD2-A99134214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CB83B-4AFF-44DF-96D1-835C45D85B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4AA84-9E2E-4526-ADA8-D953C8A9B452}"/>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6" name="Footer Placeholder 5">
            <a:extLst>
              <a:ext uri="{FF2B5EF4-FFF2-40B4-BE49-F238E27FC236}">
                <a16:creationId xmlns:a16="http://schemas.microsoft.com/office/drawing/2014/main" id="{DC0D4D16-645A-4E42-BB95-59967F5592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03529E-80A1-47FE-84A9-D59FE2696E52}"/>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8213325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84BB-15B0-4E58-807D-76D16448C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A90FA6-0D77-43EA-A3BD-E7F409C69E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E582A-155A-4868-89F3-8549749DA729}"/>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89C9558A-9B5F-4F73-ABB1-E00D2AB8A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47F37-DDCA-4318-BDA3-F469A5189ACB}"/>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68975108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C6BA9-47EF-476A-9B99-C145B28794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3032D0-AAF8-4DDC-B7BF-5E7D50A310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EB124-27AA-4C65-91CC-08438537FD9D}"/>
              </a:ext>
            </a:extLst>
          </p:cNvPr>
          <p:cNvSpPr>
            <a:spLocks noGrp="1"/>
          </p:cNvSpPr>
          <p:nvPr>
            <p:ph type="dt" sz="half" idx="10"/>
          </p:nvPr>
        </p:nvSpPr>
        <p:spPr/>
        <p:txBody>
          <a:body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DF0FBCD6-0965-49C9-81FE-AF0CF5F25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D5659-1F13-40F6-8744-8E7755D0E7DA}"/>
              </a:ext>
            </a:extLst>
          </p:cNvPr>
          <p:cNvSpPr>
            <a:spLocks noGrp="1"/>
          </p:cNvSpPr>
          <p:nvPr>
            <p:ph type="sldNum" sz="quarter" idx="12"/>
          </p:nvPr>
        </p:nvSpPr>
        <p:spPr/>
        <p:txBody>
          <a:bodyPr/>
          <a:lstStyle/>
          <a:p>
            <a:fld id="{8F7B68BF-7FE4-4813-9282-CD2D9D728244}" type="slidenum">
              <a:rPr lang="en-US" smtClean="0"/>
              <a:t>‹#›</a:t>
            </a:fld>
            <a:endParaRPr lang="en-US"/>
          </a:p>
        </p:txBody>
      </p:sp>
    </p:spTree>
    <p:extLst>
      <p:ext uri="{BB962C8B-B14F-4D97-AF65-F5344CB8AC3E}">
        <p14:creationId xmlns:p14="http://schemas.microsoft.com/office/powerpoint/2010/main" val="280653464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190554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35369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374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566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5589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3</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4" name="Picture 3">
            <a:extLst>
              <a:ext uri="{FF2B5EF4-FFF2-40B4-BE49-F238E27FC236}">
                <a16:creationId xmlns:a16="http://schemas.microsoft.com/office/drawing/2014/main" id="{E2035D2D-133A-4701-8BA9-3EB91A7B2660}"/>
              </a:ext>
            </a:extLst>
          </p:cNvPr>
          <p:cNvPicPr>
            <a:picLocks noChangeAspect="1"/>
          </p:cNvPicPr>
          <p:nvPr userDrawn="1"/>
        </p:nvPicPr>
        <p:blipFill rotWithShape="1">
          <a:blip r:embed="rId3"/>
          <a:srcRect l="29210" r="12642"/>
          <a:stretch/>
        </p:blipFill>
        <p:spPr>
          <a:xfrm>
            <a:off x="6209609" y="-1"/>
            <a:ext cx="5982391" cy="6858000"/>
          </a:xfrm>
          <a:prstGeom prst="rect">
            <a:avLst/>
          </a:prstGeom>
        </p:spPr>
      </p:pic>
      <p:pic>
        <p:nvPicPr>
          <p:cNvPr id="7" name="Picture 6">
            <a:extLst>
              <a:ext uri="{FF2B5EF4-FFF2-40B4-BE49-F238E27FC236}">
                <a16:creationId xmlns:a16="http://schemas.microsoft.com/office/drawing/2014/main" id="{140ACAB7-64E8-4E96-891A-8E54163ADEBB}"/>
              </a:ext>
            </a:extLst>
          </p:cNvPr>
          <p:cNvPicPr>
            <a:picLocks noChangeAspect="1"/>
          </p:cNvPicPr>
          <p:nvPr userDrawn="1"/>
        </p:nvPicPr>
        <p:blipFill rotWithShape="1">
          <a:blip r:embed="rId4"/>
          <a:srcRect l="6466" r="35386"/>
          <a:stretch/>
        </p:blipFill>
        <p:spPr>
          <a:xfrm>
            <a:off x="6209610" y="0"/>
            <a:ext cx="5982391" cy="6858000"/>
          </a:xfrm>
          <a:prstGeom prst="rect">
            <a:avLst/>
          </a:prstGeom>
        </p:spPr>
      </p:pic>
    </p:spTree>
    <p:extLst>
      <p:ext uri="{BB962C8B-B14F-4D97-AF65-F5344CB8AC3E}">
        <p14:creationId xmlns:p14="http://schemas.microsoft.com/office/powerpoint/2010/main" val="1663295135"/>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867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58288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52818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9793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7" name="Rectangle 6">
            <a:extLst>
              <a:ext uri="{FF2B5EF4-FFF2-40B4-BE49-F238E27FC236}">
                <a16:creationId xmlns:a16="http://schemas.microsoft.com/office/drawing/2014/main" id="{429579B5-509F-459A-AA1D-788059A66602}"/>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Muli Regular" charset="0"/>
              <a:ea typeface="+mn-ea"/>
              <a:cs typeface="+mn-cs"/>
            </a:endParaRPr>
          </a:p>
        </p:txBody>
      </p:sp>
      <p:sp>
        <p:nvSpPr>
          <p:cNvPr id="8" name="Rectangle 7">
            <a:extLst>
              <a:ext uri="{FF2B5EF4-FFF2-40B4-BE49-F238E27FC236}">
                <a16:creationId xmlns:a16="http://schemas.microsoft.com/office/drawing/2014/main" id="{956149FF-F01D-42FA-9904-EB7CFB139245}"/>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Title 3">
            <a:extLst>
              <a:ext uri="{FF2B5EF4-FFF2-40B4-BE49-F238E27FC236}">
                <a16:creationId xmlns:a16="http://schemas.microsoft.com/office/drawing/2014/main" id="{3F851125-7A67-488F-98E9-FE8725E8E9C0}"/>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6" name="Text Placeholder 13">
            <a:extLst>
              <a:ext uri="{FF2B5EF4-FFF2-40B4-BE49-F238E27FC236}">
                <a16:creationId xmlns:a16="http://schemas.microsoft.com/office/drawing/2014/main" id="{3B4AD330-F026-4EFD-A3B3-7C4548F375BF}"/>
              </a:ext>
            </a:extLst>
          </p:cNvPr>
          <p:cNvSpPr>
            <a:spLocks noGrp="1"/>
          </p:cNvSpPr>
          <p:nvPr>
            <p:ph type="body" sz="quarter" idx="10"/>
          </p:nvPr>
        </p:nvSpPr>
        <p:spPr>
          <a:xfrm>
            <a:off x="6138452" y="3747407"/>
            <a:ext cx="5215659" cy="409754"/>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Tree>
    <p:extLst>
      <p:ext uri="{BB962C8B-B14F-4D97-AF65-F5344CB8AC3E}">
        <p14:creationId xmlns:p14="http://schemas.microsoft.com/office/powerpoint/2010/main" val="3689749087"/>
      </p:ext>
    </p:extLst>
  </p:cSld>
  <p:clrMapOvr>
    <a:masterClrMapping/>
  </p:clrMapOvr>
  <p:extLst>
    <p:ext uri="{DCECCB84-F9BA-43D5-87BE-67443E8EF086}">
      <p15:sldGuideLst xmlns:p15="http://schemas.microsoft.com/office/powerpoint/2012/main">
        <p15:guide id="1" pos="1920">
          <p15:clr>
            <a:srgbClr val="FBAE40"/>
          </p15:clr>
        </p15:guide>
        <p15:guide id="2" orient="horz" pos="1992">
          <p15:clr>
            <a:srgbClr val="FBAE40"/>
          </p15:clr>
        </p15:guide>
        <p15:guide id="3" pos="48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5_Company History 1">
    <p:spTree>
      <p:nvGrpSpPr>
        <p:cNvPr id="1" name=""/>
        <p:cNvGrpSpPr/>
        <p:nvPr/>
      </p:nvGrpSpPr>
      <p:grpSpPr>
        <a:xfrm>
          <a:off x="0" y="0"/>
          <a:ext cx="0" cy="0"/>
          <a:chOff x="0" y="0"/>
          <a:chExt cx="0" cy="0"/>
        </a:xfrm>
      </p:grpSpPr>
      <p:sp>
        <p:nvSpPr>
          <p:cNvPr id="12" name="Rectangle 11"/>
          <p:cNvSpPr>
            <a:spLocks/>
          </p:cNvSpPr>
          <p:nvPr/>
        </p:nvSpPr>
        <p:spPr>
          <a:xfrm>
            <a:off x="2" y="3210472"/>
            <a:ext cx="7268306"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3" name="Rectangle 12"/>
          <p:cNvSpPr>
            <a:spLocks/>
          </p:cNvSpPr>
          <p:nvPr/>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 name="Rectangle 1">
            <a:extLst>
              <a:ext uri="{FF2B5EF4-FFF2-40B4-BE49-F238E27FC236}">
                <a16:creationId xmlns:a16="http://schemas.microsoft.com/office/drawing/2014/main" id="{F88134B9-5097-4FAD-8319-91ED71F0E18C}"/>
              </a:ext>
            </a:extLst>
          </p:cNvPr>
          <p:cNvSpPr/>
          <p:nvPr/>
        </p:nvSpPr>
        <p:spPr bwMode="auto">
          <a:xfrm>
            <a:off x="574197" y="292100"/>
            <a:ext cx="6119680"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0AF01A1F-BCB5-46A9-86EF-63067BAEC4B7}"/>
              </a:ext>
            </a:extLst>
          </p:cNvPr>
          <p:cNvSpPr/>
          <p:nvPr/>
        </p:nvSpPr>
        <p:spPr bwMode="auto">
          <a:xfrm rot="5400000">
            <a:off x="8506722" y="-1716764"/>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8AFFD15B-500C-49EB-AF81-92975033A65F}"/>
              </a:ext>
            </a:extLst>
          </p:cNvPr>
          <p:cNvSpPr txBox="1"/>
          <p:nvPr/>
        </p:nvSpPr>
        <p:spPr>
          <a:xfrm>
            <a:off x="6705531" y="673397"/>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7510198" y="3229795"/>
            <a:ext cx="4020811" cy="611356"/>
          </a:xfrm>
          <a:prstGeom prst="rect">
            <a:avLst/>
          </a:prstGeo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2386457231"/>
      </p:ext>
    </p:extLst>
  </p:cSld>
  <p:clrMapOvr>
    <a:masterClrMapping/>
  </p:clrMapOvr>
  <p:hf sldNum="0" hdr="0" ftr="0" dt="0"/>
  <p:extLst>
    <p:ext uri="{DCECCB84-F9BA-43D5-87BE-67443E8EF086}">
      <p15:sldGuideLst xmlns:p15="http://schemas.microsoft.com/office/powerpoint/2012/main">
        <p15:guide id="1" pos="2280">
          <p15:clr>
            <a:srgbClr val="FBAE40"/>
          </p15:clr>
        </p15:guide>
        <p15:guide id="2" orient="horz" pos="2016">
          <p15:clr>
            <a:srgbClr val="FBAE40"/>
          </p15:clr>
        </p15:guide>
        <p15:guide id="3" orient="horz" pos="2256">
          <p15:clr>
            <a:srgbClr val="FBAE40"/>
          </p15:clr>
        </p15:guide>
        <p15:guide id="4" orient="horz" pos="864">
          <p15:clr>
            <a:srgbClr val="FBAE40"/>
          </p15:clr>
        </p15:guide>
        <p15:guide id="5" orient="horz" pos="2832">
          <p15:clr>
            <a:srgbClr val="FBAE40"/>
          </p15:clr>
        </p15:guide>
        <p15:guide id="6" orient="horz" pos="309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Rectangle 20">
            <a:extLst>
              <a:ext uri="{FF2B5EF4-FFF2-40B4-BE49-F238E27FC236}">
                <a16:creationId xmlns:a16="http://schemas.microsoft.com/office/drawing/2014/main" id="{3FE310DB-47C0-4F2D-964F-27B93F28FBD0}"/>
              </a:ext>
            </a:extLst>
          </p:cNvPr>
          <p:cNvSpPr/>
          <p:nvPr userDrawn="1"/>
        </p:nvSpPr>
        <p:spPr bwMode="auto">
          <a:xfrm rot="5400000">
            <a:off x="8354136" y="-1604522"/>
            <a:ext cx="901334" cy="530399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1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1681396228"/>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7742554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_Only_No_Twit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4606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899847549"/>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301E23-FB22-4A2A-8C14-A83EE9190A9C}"/>
              </a:ext>
            </a:extLst>
          </p:cNvPr>
          <p:cNvPicPr>
            <a:picLocks noChangeAspect="1"/>
          </p:cNvPicPr>
          <p:nvPr userDrawn="1"/>
        </p:nvPicPr>
        <p:blipFill rotWithShape="1">
          <a:blip r:embed="rId2"/>
          <a:srcRect l="34747" r="7105"/>
          <a:stretch/>
        </p:blipFill>
        <p:spPr>
          <a:xfrm>
            <a:off x="6209609" y="0"/>
            <a:ext cx="5982391" cy="6858000"/>
          </a:xfrm>
          <a:prstGeom prst="rect">
            <a:avLst/>
          </a:prstGeom>
        </p:spPr>
      </p:pic>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4</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4" name="Picture 3">
            <a:extLst>
              <a:ext uri="{FF2B5EF4-FFF2-40B4-BE49-F238E27FC236}">
                <a16:creationId xmlns:a16="http://schemas.microsoft.com/office/drawing/2014/main" id="{E2035D2D-133A-4701-8BA9-3EB91A7B2660}"/>
              </a:ext>
            </a:extLst>
          </p:cNvPr>
          <p:cNvPicPr>
            <a:picLocks noChangeAspect="1"/>
          </p:cNvPicPr>
          <p:nvPr userDrawn="1"/>
        </p:nvPicPr>
        <p:blipFill rotWithShape="1">
          <a:blip r:embed="rId3"/>
          <a:srcRect l="29210" r="12642"/>
          <a:stretch/>
        </p:blipFill>
        <p:spPr>
          <a:xfrm>
            <a:off x="6209609" y="-1"/>
            <a:ext cx="5982391" cy="6858000"/>
          </a:xfrm>
          <a:prstGeom prst="rect">
            <a:avLst/>
          </a:prstGeom>
        </p:spPr>
      </p:pic>
      <p:pic>
        <p:nvPicPr>
          <p:cNvPr id="7" name="Picture 6">
            <a:extLst>
              <a:ext uri="{FF2B5EF4-FFF2-40B4-BE49-F238E27FC236}">
                <a16:creationId xmlns:a16="http://schemas.microsoft.com/office/drawing/2014/main" id="{140ACAB7-64E8-4E96-891A-8E54163ADEBB}"/>
              </a:ext>
            </a:extLst>
          </p:cNvPr>
          <p:cNvPicPr>
            <a:picLocks noChangeAspect="1"/>
          </p:cNvPicPr>
          <p:nvPr userDrawn="1"/>
        </p:nvPicPr>
        <p:blipFill rotWithShape="1">
          <a:blip r:embed="rId4"/>
          <a:srcRect l="6466" r="35386"/>
          <a:stretch/>
        </p:blipFill>
        <p:spPr>
          <a:xfrm>
            <a:off x="6209610" y="0"/>
            <a:ext cx="5982391" cy="6858000"/>
          </a:xfrm>
          <a:prstGeom prst="rect">
            <a:avLst/>
          </a:prstGeom>
        </p:spPr>
      </p:pic>
      <p:pic>
        <p:nvPicPr>
          <p:cNvPr id="8" name="Picture 7">
            <a:extLst>
              <a:ext uri="{FF2B5EF4-FFF2-40B4-BE49-F238E27FC236}">
                <a16:creationId xmlns:a16="http://schemas.microsoft.com/office/drawing/2014/main" id="{10392E62-8F53-469B-9E62-48DCF11FDCAB}"/>
              </a:ext>
            </a:extLst>
          </p:cNvPr>
          <p:cNvPicPr>
            <a:picLocks noChangeAspect="1"/>
          </p:cNvPicPr>
          <p:nvPr userDrawn="1"/>
        </p:nvPicPr>
        <p:blipFill rotWithShape="1">
          <a:blip r:embed="rId5"/>
          <a:srcRect l="17567" r="24240"/>
          <a:stretch/>
        </p:blipFill>
        <p:spPr>
          <a:xfrm>
            <a:off x="6209608" y="-2"/>
            <a:ext cx="5982391" cy="6858000"/>
          </a:xfrm>
          <a:prstGeom prst="rect">
            <a:avLst/>
          </a:prstGeom>
        </p:spPr>
      </p:pic>
    </p:spTree>
    <p:extLst>
      <p:ext uri="{BB962C8B-B14F-4D97-AF65-F5344CB8AC3E}">
        <p14:creationId xmlns:p14="http://schemas.microsoft.com/office/powerpoint/2010/main" val="994681719"/>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3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707362"/>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7992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341677" y="2779557"/>
            <a:ext cx="7171399" cy="995838"/>
          </a:xfrm>
          <a:noFill/>
        </p:spPr>
        <p:txBody>
          <a:bodyPr wrap="square" tIns="91440" bIns="91440" anchor="b" anchorCtr="0">
            <a:spAutoFit/>
          </a:bodyPr>
          <a:lstStyle>
            <a:lvl1pPr>
              <a:defRPr sz="5882" spc="-98" baseline="0">
                <a:solidFill>
                  <a:schemeClr val="tx1"/>
                </a:solidFill>
              </a:defRPr>
            </a:lvl1pPr>
          </a:lstStyle>
          <a:p>
            <a:r>
              <a:rPr lang="en-US"/>
              <a:t>Section title</a:t>
            </a:r>
          </a:p>
        </p:txBody>
      </p:sp>
    </p:spTree>
    <p:custDataLst>
      <p:tags r:id="rId1"/>
    </p:custDataLst>
    <p:extLst>
      <p:ext uri="{BB962C8B-B14F-4D97-AF65-F5344CB8AC3E}">
        <p14:creationId xmlns:p14="http://schemas.microsoft.com/office/powerpoint/2010/main" val="437316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0221240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6365386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45909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272697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4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5969601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74178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45821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8"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theme" Target="../theme/theme3.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image" Target="../media/image1.emf"/><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theme" Target="../theme/theme4.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image" Target="../media/image25.png"/><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theme" Target="../theme/theme5.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theme" Target="../theme/theme6.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0751279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8" r:id="rId27"/>
    <p:sldLayoutId id="2147483931" r:id="rId28"/>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F72E6-B894-456F-A3ED-76014F0DD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70D1DF-91B3-4F24-9789-621E3F124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7967-4858-4922-B565-A837D3C68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30EBA8F8-DECF-409C-9E37-3741E1BE8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2B027A-A2DC-4837-92F2-29596A689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B68BF-7FE4-4813-9282-CD2D9D728244}" type="slidenum">
              <a:rPr lang="en-US" smtClean="0"/>
              <a:t>‹#›</a:t>
            </a:fld>
            <a:endParaRPr lang="en-US"/>
          </a:p>
        </p:txBody>
      </p:sp>
    </p:spTree>
    <p:extLst>
      <p:ext uri="{BB962C8B-B14F-4D97-AF65-F5344CB8AC3E}">
        <p14:creationId xmlns:p14="http://schemas.microsoft.com/office/powerpoint/2010/main" val="40748203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23" r:id="rId18"/>
    <p:sldLayoutId id="2147483739"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61" r:id="rId28"/>
    <p:sldLayoutId id="2147483762" r:id="rId29"/>
    <p:sldLayoutId id="2147483763" r:id="rId30"/>
    <p:sldLayoutId id="2147483764" r:id="rId31"/>
    <p:sldLayoutId id="2147483765" r:id="rId32"/>
    <p:sldLayoutId id="2147483766" r:id="rId33"/>
    <p:sldLayoutId id="2147483769" r:id="rId34"/>
    <p:sldLayoutId id="2147483771"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F72E6-B894-456F-A3ED-76014F0DD5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70D1DF-91B3-4F24-9789-621E3F124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37967-4858-4922-B565-A837D3C68B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1F29A-6B2B-435F-B49A-11B56161D312}" type="datetimeFigureOut">
              <a:rPr lang="en-US" smtClean="0"/>
              <a:t>9/25/20</a:t>
            </a:fld>
            <a:endParaRPr lang="en-US"/>
          </a:p>
        </p:txBody>
      </p:sp>
      <p:sp>
        <p:nvSpPr>
          <p:cNvPr id="5" name="Footer Placeholder 4">
            <a:extLst>
              <a:ext uri="{FF2B5EF4-FFF2-40B4-BE49-F238E27FC236}">
                <a16:creationId xmlns:a16="http://schemas.microsoft.com/office/drawing/2014/main" id="{30EBA8F8-DECF-409C-9E37-3741E1BE8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2B027A-A2DC-4837-92F2-29596A689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B68BF-7FE4-4813-9282-CD2D9D728244}" type="slidenum">
              <a:rPr lang="en-US" smtClean="0"/>
              <a:t>‹#›</a:t>
            </a:fld>
            <a:endParaRPr lang="en-US"/>
          </a:p>
        </p:txBody>
      </p:sp>
    </p:spTree>
    <p:extLst>
      <p:ext uri="{BB962C8B-B14F-4D97-AF65-F5344CB8AC3E}">
        <p14:creationId xmlns:p14="http://schemas.microsoft.com/office/powerpoint/2010/main" val="377239136"/>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806" r:id="rId18"/>
    <p:sldLayoutId id="2147483822"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44" r:id="rId28"/>
    <p:sldLayoutId id="2147483845" r:id="rId29"/>
    <p:sldLayoutId id="2147483846" r:id="rId30"/>
    <p:sldLayoutId id="2147483847" r:id="rId31"/>
    <p:sldLayoutId id="2147483848" r:id="rId32"/>
    <p:sldLayoutId id="2147483849" r:id="rId33"/>
    <p:sldLayoutId id="2147483853" r:id="rId34"/>
    <p:sldLayoutId id="2147483854"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5398499"/>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221948493"/>
      </p:ext>
    </p:extLst>
  </p:cSld>
  <p:clrMap bg1="dk1" tx1="lt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 id="2147483893" r:id="rId18"/>
    <p:sldLayoutId id="2147483894" r:id="rId19"/>
    <p:sldLayoutId id="2147483895" r:id="rId20"/>
    <p:sldLayoutId id="2147483896" r:id="rId21"/>
    <p:sldLayoutId id="2147483897" r:id="rId22"/>
    <p:sldLayoutId id="2147483898" r:id="rId23"/>
    <p:sldLayoutId id="2147483899" r:id="rId24"/>
    <p:sldLayoutId id="2147483900" r:id="rId25"/>
    <p:sldLayoutId id="2147483901" r:id="rId26"/>
    <p:sldLayoutId id="2147483902" r:id="rId27"/>
    <p:sldLayoutId id="2147483903" r:id="rId28"/>
    <p:sldLayoutId id="2147483904" r:id="rId29"/>
    <p:sldLayoutId id="2147483905" r:id="rId30"/>
    <p:sldLayoutId id="2147483906"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9622584"/>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27" r:id="rId20"/>
    <p:sldLayoutId id="2147483928" r:id="rId21"/>
    <p:sldLayoutId id="2147483929" r:id="rId22"/>
    <p:sldLayoutId id="2147483930"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8.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46.jpeg"/></Relationships>
</file>

<file path=ppt/slides/_rels/slide2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hyperlink" Target="https://aka.ms/learnkubernetes"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hyperlink" Target="https://aka.ms/kubernetesexplained-1" TargetMode="External"/><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0.sv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84200" y="2341601"/>
            <a:ext cx="4572000" cy="553998"/>
          </a:xfrm>
        </p:spPr>
        <p:txBody>
          <a:bodyPr/>
          <a:lstStyle/>
          <a:p>
            <a:r>
              <a:rPr lang="en-US" dirty="0"/>
              <a:t>Kubernetes Explained</a:t>
            </a:r>
          </a:p>
        </p:txBody>
      </p:sp>
      <p:sp>
        <p:nvSpPr>
          <p:cNvPr id="5" name="Text Placeholder 4">
            <a:extLst>
              <a:ext uri="{FF2B5EF4-FFF2-40B4-BE49-F238E27FC236}">
                <a16:creationId xmlns:a16="http://schemas.microsoft.com/office/drawing/2014/main" id="{C58039A1-50D4-4C5F-9F97-DB66C0E13CC7}"/>
              </a:ext>
            </a:extLst>
          </p:cNvPr>
          <p:cNvSpPr>
            <a:spLocks noGrp="1"/>
          </p:cNvSpPr>
          <p:nvPr>
            <p:ph type="body" sz="quarter" idx="12"/>
          </p:nvPr>
        </p:nvSpPr>
        <p:spPr>
          <a:xfrm>
            <a:off x="584200" y="3962400"/>
            <a:ext cx="5511800" cy="738664"/>
          </a:xfrm>
        </p:spPr>
        <p:txBody>
          <a:bodyPr/>
          <a:lstStyle/>
          <a:p>
            <a:endParaRPr lang="en-US" sz="800" dirty="0"/>
          </a:p>
          <a:p>
            <a:r>
              <a:rPr lang="en-US" i="1" dirty="0"/>
              <a:t>Diego Casati, Cloud Solution Architect</a:t>
            </a:r>
          </a:p>
          <a:p>
            <a:r>
              <a:rPr lang="en-US" i="1" dirty="0"/>
              <a:t>Alice Gibbons, Cloud Native Global Black Belt</a:t>
            </a:r>
          </a:p>
        </p:txBody>
      </p:sp>
      <p:sp>
        <p:nvSpPr>
          <p:cNvPr id="2" name="TextBox 1">
            <a:extLst>
              <a:ext uri="{FF2B5EF4-FFF2-40B4-BE49-F238E27FC236}">
                <a16:creationId xmlns:a16="http://schemas.microsoft.com/office/drawing/2014/main" id="{F7332729-4787-F34B-A119-A7251DD12151}"/>
              </a:ext>
            </a:extLst>
          </p:cNvPr>
          <p:cNvSpPr txBox="1"/>
          <p:nvPr/>
        </p:nvSpPr>
        <p:spPr>
          <a:xfrm>
            <a:off x="584200" y="3275111"/>
            <a:ext cx="1056379" cy="307777"/>
          </a:xfrm>
          <a:prstGeom prst="rect">
            <a:avLst/>
          </a:prstGeom>
          <a:noFill/>
        </p:spPr>
        <p:txBody>
          <a:bodyPr wrap="none" lIns="0" tIns="0" rIns="0" bIns="0" rtlCol="0">
            <a:spAutoFit/>
          </a:bodyPr>
          <a:lstStyle/>
          <a:p>
            <a:r>
              <a:rPr lang="en-US" sz="2000" dirty="0"/>
              <a:t>Session 1</a:t>
            </a:r>
          </a:p>
        </p:txBody>
      </p:sp>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448B-85E8-40C0-AB47-FFEB67ABB8F8}"/>
              </a:ext>
            </a:extLst>
          </p:cNvPr>
          <p:cNvSpPr>
            <a:spLocks noGrp="1"/>
          </p:cNvSpPr>
          <p:nvPr>
            <p:ph type="title"/>
          </p:nvPr>
        </p:nvSpPr>
        <p:spPr/>
        <p:txBody>
          <a:bodyPr/>
          <a:lstStyle/>
          <a:p>
            <a:r>
              <a:rPr lang="en-CA" dirty="0"/>
              <a:t>Docker Desktop - Mac</a:t>
            </a:r>
          </a:p>
        </p:txBody>
      </p:sp>
      <p:sp>
        <p:nvSpPr>
          <p:cNvPr id="5" name="Content Placeholder 4">
            <a:extLst>
              <a:ext uri="{FF2B5EF4-FFF2-40B4-BE49-F238E27FC236}">
                <a16:creationId xmlns:a16="http://schemas.microsoft.com/office/drawing/2014/main" id="{670CAD31-FB24-4607-8371-E1BF44EC1CB6}"/>
              </a:ext>
            </a:extLst>
          </p:cNvPr>
          <p:cNvSpPr txBox="1">
            <a:spLocks/>
          </p:cNvSpPr>
          <p:nvPr/>
        </p:nvSpPr>
        <p:spPr>
          <a:xfrm>
            <a:off x="838200" y="1825625"/>
            <a:ext cx="10515600" cy="4351338"/>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Runs in a </a:t>
            </a:r>
            <a:r>
              <a:rPr lang="en-US" dirty="0" err="1"/>
              <a:t>LinuxKit</a:t>
            </a:r>
            <a:r>
              <a:rPr lang="en-US" dirty="0"/>
              <a:t> VM using the </a:t>
            </a:r>
            <a:r>
              <a:rPr lang="en-US" dirty="0" err="1"/>
              <a:t>HyperKit</a:t>
            </a:r>
            <a:r>
              <a:rPr lang="en-US" dirty="0"/>
              <a:t> lightweight hypervisor</a:t>
            </a:r>
            <a:endParaRPr lang="en-CA" dirty="0"/>
          </a:p>
        </p:txBody>
      </p:sp>
      <p:pic>
        <p:nvPicPr>
          <p:cNvPr id="6" name="Picture 5">
            <a:extLst>
              <a:ext uri="{FF2B5EF4-FFF2-40B4-BE49-F238E27FC236}">
                <a16:creationId xmlns:a16="http://schemas.microsoft.com/office/drawing/2014/main" id="{86465ED0-B6EF-44CE-9339-C1CE084D3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29" y="2563245"/>
            <a:ext cx="4483886" cy="3543149"/>
          </a:xfrm>
          <a:prstGeom prst="rect">
            <a:avLst/>
          </a:prstGeom>
        </p:spPr>
      </p:pic>
      <p:pic>
        <p:nvPicPr>
          <p:cNvPr id="7" name="Picture 2">
            <a:extLst>
              <a:ext uri="{FF2B5EF4-FFF2-40B4-BE49-F238E27FC236}">
                <a16:creationId xmlns:a16="http://schemas.microsoft.com/office/drawing/2014/main" id="{863F0BF3-AD9F-474F-BF2B-49D149511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906" y="3091808"/>
            <a:ext cx="4029075"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5946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p:txBody>
          <a:bodyPr/>
          <a:lstStyle/>
          <a:p>
            <a:r>
              <a:rPr lang="fr-CA" dirty="0"/>
              <a:t>Running Docker </a:t>
            </a:r>
            <a:r>
              <a:rPr lang="fr-CA" dirty="0" err="1"/>
              <a:t>locally</a:t>
            </a:r>
            <a:endParaRPr lang="en-CA" dirty="0"/>
          </a:p>
        </p:txBody>
      </p:sp>
      <p:sp>
        <p:nvSpPr>
          <p:cNvPr id="4" name="Text Placeholder 3">
            <a:extLst>
              <a:ext uri="{FF2B5EF4-FFF2-40B4-BE49-F238E27FC236}">
                <a16:creationId xmlns:a16="http://schemas.microsoft.com/office/drawing/2014/main" id="{938D9997-AE75-4F35-95A5-579B0EB21EB6}"/>
              </a:ext>
            </a:extLst>
          </p:cNvPr>
          <p:cNvSpPr>
            <a:spLocks noGrp="1"/>
          </p:cNvSpPr>
          <p:nvPr>
            <p:ph type="body" sz="quarter" idx="12"/>
          </p:nvPr>
        </p:nvSpPr>
        <p:spPr/>
        <p:txBody>
          <a:bodyPr/>
          <a:lstStyle/>
          <a:p>
            <a:r>
              <a:rPr lang="en-CA" dirty="0"/>
              <a:t>Demo 1</a:t>
            </a:r>
          </a:p>
        </p:txBody>
      </p:sp>
    </p:spTree>
    <p:extLst>
      <p:ext uri="{BB962C8B-B14F-4D97-AF65-F5344CB8AC3E}">
        <p14:creationId xmlns:p14="http://schemas.microsoft.com/office/powerpoint/2010/main" val="241622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(Containers)  vs VMs</a:t>
            </a:r>
          </a:p>
        </p:txBody>
      </p:sp>
      <p:pic>
        <p:nvPicPr>
          <p:cNvPr id="7" name="Picture 6"/>
          <p:cNvPicPr>
            <a:picLocks noChangeAspect="1"/>
          </p:cNvPicPr>
          <p:nvPr/>
        </p:nvPicPr>
        <p:blipFill>
          <a:blip r:embed="rId3"/>
          <a:stretch>
            <a:fillRect/>
          </a:stretch>
        </p:blipFill>
        <p:spPr>
          <a:xfrm>
            <a:off x="1594555" y="739727"/>
            <a:ext cx="8746909" cy="5336349"/>
          </a:xfrm>
          <a:prstGeom prst="rect">
            <a:avLst/>
          </a:prstGeom>
        </p:spPr>
      </p:pic>
    </p:spTree>
    <p:extLst>
      <p:ext uri="{BB962C8B-B14F-4D97-AF65-F5344CB8AC3E}">
        <p14:creationId xmlns:p14="http://schemas.microsoft.com/office/powerpoint/2010/main" val="27597074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907" y="370249"/>
            <a:ext cx="11654187" cy="899409"/>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652" y="5409540"/>
            <a:ext cx="4018412" cy="71487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Hardware</a:t>
            </a:r>
            <a:endParaRPr lang="en-US" sz="2353">
              <a:solidFill>
                <a:srgbClr val="505050"/>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651" y="4923757"/>
            <a:ext cx="4018412" cy="4041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Host OS</a:t>
            </a:r>
            <a:endParaRPr lang="en-US" sz="2353">
              <a:solidFill>
                <a:srgbClr val="505050"/>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651" y="4437974"/>
            <a:ext cx="4018412" cy="404107"/>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Hypervisor 2</a:t>
            </a:r>
            <a:endParaRPr lang="en-US" sz="2353">
              <a:solidFill>
                <a:srgbClr val="505050"/>
              </a:solidFill>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652" y="2603828"/>
            <a:ext cx="1972877" cy="1752471"/>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187" y="2603828"/>
            <a:ext cx="1972877" cy="1752471"/>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073513" y="3674025"/>
            <a:ext cx="1725153" cy="575549"/>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119047" y="3674025"/>
            <a:ext cx="1725153" cy="575549"/>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047" y="3674025"/>
            <a:ext cx="845558" cy="575549"/>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8642" y="3674025"/>
            <a:ext cx="845558" cy="575549"/>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4324" y="1957987"/>
            <a:ext cx="5251106" cy="658896"/>
          </a:xfrm>
          <a:prstGeom prst="rect">
            <a:avLst/>
          </a:prstGeom>
          <a:noFill/>
        </p:spPr>
        <p:txBody>
          <a:bodyPr wrap="square" lIns="143407" tIns="143407" rIns="143407" bIns="143407" rtlCol="0">
            <a:spAutoFit/>
          </a:bodyPr>
          <a:lstStyle/>
          <a:p>
            <a:pPr defTabSz="914192">
              <a:spcAft>
                <a:spcPts val="2353"/>
              </a:spcAft>
            </a:pPr>
            <a:r>
              <a:rPr lang="en-US" sz="2353">
                <a:solidFill>
                  <a:srgbClr val="0072C6"/>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513" y="3674025"/>
            <a:ext cx="845558" cy="575549"/>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109" y="3674025"/>
            <a:ext cx="845558" cy="575549"/>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8810" y="1474696"/>
            <a:ext cx="934557" cy="934557"/>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345" y="1474696"/>
            <a:ext cx="934557" cy="934557"/>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4323" y="2840292"/>
            <a:ext cx="6661893" cy="56113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07" tIns="143407" rIns="143407" bIns="143407" rtlCol="0" anchor="ctr">
              <a:spAutoFit/>
            </a:bodyPr>
            <a:lstStyle/>
            <a:p>
              <a:pPr defTabSz="914192">
                <a:spcAft>
                  <a:spcPts val="2353"/>
                </a:spcAft>
              </a:pPr>
              <a:r>
                <a:rPr lang="en-US" sz="1765">
                  <a:solidFill>
                    <a:srgbClr val="505050"/>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rgbClr val="7030A0"/>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4323" y="3680991"/>
            <a:ext cx="6273944" cy="843535"/>
            <a:chOff x="1023725" y="3754339"/>
            <a:chExt cx="6400657" cy="860572"/>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4339"/>
              <a:ext cx="4371216" cy="860572"/>
            </a:xfrm>
            <a:prstGeom prst="rect">
              <a:avLst/>
            </a:prstGeom>
            <a:noFill/>
          </p:spPr>
          <p:txBody>
            <a:bodyPr wrap="square" lIns="143407" tIns="143407" rIns="143407" bIns="143407" rtlCol="0" anchor="ctr">
              <a:spAutoFit/>
            </a:bodyPr>
            <a:lstStyle/>
            <a:p>
              <a:pPr defTabSz="914192">
                <a:spcAft>
                  <a:spcPts val="2353"/>
                </a:spcAft>
              </a:pPr>
              <a:r>
                <a:rPr lang="en-US" sz="1765">
                  <a:solidFill>
                    <a:srgbClr val="505050"/>
                  </a:solidFill>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rgbClr val="7030A0"/>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419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907" y="370249"/>
            <a:ext cx="11654187" cy="899409"/>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651" y="5409540"/>
            <a:ext cx="4018412" cy="71487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Hardware</a:t>
            </a:r>
            <a:endParaRPr lang="en-US" sz="2353">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650" y="4923757"/>
            <a:ext cx="4018412" cy="404107"/>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ea typeface="Segoe UI" pitchFamily="34" charset="0"/>
                <a:cs typeface="Segoe UI" pitchFamily="34" charset="0"/>
              </a:rPr>
              <a:t>Host OS</a:t>
            </a:r>
            <a:endParaRPr lang="en-US" sz="2353">
              <a:solidFill>
                <a:srgbClr val="505050"/>
              </a:solidFill>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650" y="4437974"/>
            <a:ext cx="4018412" cy="404107"/>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186" y="2603828"/>
            <a:ext cx="1972877" cy="1752471"/>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651" y="2603828"/>
            <a:ext cx="1972877" cy="1752471"/>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8641" y="3674025"/>
            <a:ext cx="845558" cy="575549"/>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046" y="3056347"/>
            <a:ext cx="845558" cy="575549"/>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046" y="3674025"/>
            <a:ext cx="845558" cy="575549"/>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8641" y="3053668"/>
            <a:ext cx="845558" cy="575549"/>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a:solidFill>
                  <a:srgbClr val="505050"/>
                </a:solidFill>
                <a:latin typeface="Segoe UI"/>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8809" y="1474696"/>
            <a:ext cx="934557" cy="934557"/>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344" y="1474696"/>
            <a:ext cx="934557" cy="934557"/>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4324" y="1957988"/>
            <a:ext cx="5251106" cy="658896"/>
          </a:xfrm>
          <a:prstGeom prst="rect">
            <a:avLst/>
          </a:prstGeom>
          <a:noFill/>
        </p:spPr>
        <p:txBody>
          <a:bodyPr wrap="square" lIns="143407" tIns="143407" rIns="143407" bIns="143407" rtlCol="0">
            <a:spAutoFit/>
          </a:bodyPr>
          <a:lstStyle/>
          <a:p>
            <a:pPr defTabSz="914192">
              <a:spcAft>
                <a:spcPts val="2353"/>
              </a:spcAft>
            </a:pPr>
            <a:r>
              <a:rPr lang="en-US" sz="2353">
                <a:solidFill>
                  <a:srgbClr val="0072C6"/>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4324" y="2603290"/>
            <a:ext cx="8251171" cy="1120495"/>
            <a:chOff x="1023725" y="2654875"/>
            <a:chExt cx="8417818" cy="1143126"/>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54875"/>
              <a:ext cx="3988293" cy="1143126"/>
            </a:xfrm>
            <a:prstGeom prst="rect">
              <a:avLst/>
            </a:prstGeom>
            <a:noFill/>
          </p:spPr>
          <p:txBody>
            <a:bodyPr wrap="square" lIns="143407" tIns="143407" rIns="143407" bIns="143407" rtlCol="0" anchor="ctr">
              <a:spAutoFit/>
            </a:bodyPr>
            <a:lstStyle/>
            <a:p>
              <a:pPr defTabSz="914192">
                <a:spcAft>
                  <a:spcPts val="2353"/>
                </a:spcAft>
              </a:pPr>
              <a:r>
                <a:rPr lang="en-US" sz="1765">
                  <a:solidFill>
                    <a:srgbClr val="505050"/>
                  </a:solidFill>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rgbClr val="7030A0"/>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4323" y="3737898"/>
            <a:ext cx="6273944" cy="843535"/>
            <a:chOff x="1023725" y="3812395"/>
            <a:chExt cx="6400657" cy="860572"/>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2395"/>
              <a:ext cx="4371216" cy="860572"/>
            </a:xfrm>
            <a:prstGeom prst="rect">
              <a:avLst/>
            </a:prstGeom>
            <a:noFill/>
          </p:spPr>
          <p:txBody>
            <a:bodyPr wrap="square" lIns="143407" tIns="143407" rIns="143407" bIns="143407" rtlCol="0" anchor="ctr">
              <a:spAutoFit/>
            </a:bodyPr>
            <a:lstStyle/>
            <a:p>
              <a:pPr defTabSz="914192">
                <a:spcAft>
                  <a:spcPts val="2353"/>
                </a:spcAft>
              </a:pPr>
              <a:r>
                <a:rPr lang="en-US" sz="1765">
                  <a:solidFill>
                    <a:srgbClr val="505050"/>
                  </a:solidFill>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rgbClr val="7030A0"/>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4742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id="{B8F9CB3D-ED08-2445-9CB1-5F21544DB84D}"/>
              </a:ext>
            </a:extLst>
          </p:cNvPr>
          <p:cNvPicPr>
            <a:picLocks noChangeAspect="1"/>
          </p:cNvPicPr>
          <p:nvPr/>
        </p:nvPicPr>
        <p:blipFill>
          <a:blip r:embed="rId3"/>
          <a:stretch>
            <a:fillRect/>
          </a:stretch>
        </p:blipFill>
        <p:spPr>
          <a:xfrm>
            <a:off x="2610015" y="1189496"/>
            <a:ext cx="6919104" cy="4807496"/>
          </a:xfrm>
          <a:prstGeom prst="rect">
            <a:avLst/>
          </a:prstGeom>
        </p:spPr>
      </p:pic>
      <p:sp>
        <p:nvSpPr>
          <p:cNvPr id="6" name="TextBox 5">
            <a:extLst>
              <a:ext uri="{FF2B5EF4-FFF2-40B4-BE49-F238E27FC236}">
                <a16:creationId xmlns:a16="http://schemas.microsoft.com/office/drawing/2014/main" id="{D4585D17-84B7-FA4C-AD88-84444194AF26}"/>
              </a:ext>
            </a:extLst>
          </p:cNvPr>
          <p:cNvSpPr txBox="1"/>
          <p:nvPr/>
        </p:nvSpPr>
        <p:spPr>
          <a:xfrm>
            <a:off x="856561" y="5985581"/>
            <a:ext cx="10478880" cy="506833"/>
          </a:xfrm>
          <a:prstGeom prst="rect">
            <a:avLst/>
          </a:prstGeom>
          <a:noFill/>
        </p:spPr>
        <p:txBody>
          <a:bodyPr wrap="none" lIns="179285" tIns="143428" rIns="179285" bIns="143428" rtlCol="0">
            <a:spAutoFit/>
          </a:bodyPr>
          <a:lstStyle/>
          <a:p>
            <a:pPr algn="ctr">
              <a:lnSpc>
                <a:spcPct val="90000"/>
              </a:lnSpc>
              <a:spcAft>
                <a:spcPts val="588"/>
              </a:spcAft>
            </a:pPr>
            <a:r>
              <a:rPr lang="en-US" sz="1568" dirty="0">
                <a:solidFill>
                  <a:schemeClr val="tx2">
                    <a:lumMod val="75000"/>
                    <a:lumOff val="25000"/>
                  </a:schemeClr>
                </a:solidFill>
              </a:rPr>
              <a:t>Image source: https://</a:t>
            </a:r>
            <a:r>
              <a:rPr lang="en-US" sz="1568" dirty="0" err="1">
                <a:solidFill>
                  <a:schemeClr val="tx2">
                    <a:lumMod val="75000"/>
                    <a:lumOff val="25000"/>
                  </a:schemeClr>
                </a:solidFill>
              </a:rPr>
              <a:t>docs.docker.com</a:t>
            </a:r>
            <a:r>
              <a:rPr lang="en-US" sz="1568" dirty="0">
                <a:solidFill>
                  <a:schemeClr val="tx2">
                    <a:lumMod val="75000"/>
                    <a:lumOff val="25000"/>
                  </a:schemeClr>
                </a:solidFill>
              </a:rPr>
              <a:t>/engine/</a:t>
            </a:r>
            <a:r>
              <a:rPr lang="en-US" sz="1568" dirty="0" err="1">
                <a:solidFill>
                  <a:schemeClr val="tx2">
                    <a:lumMod val="75000"/>
                    <a:lumOff val="25000"/>
                  </a:schemeClr>
                </a:solidFill>
              </a:rPr>
              <a:t>userguide</a:t>
            </a:r>
            <a:r>
              <a:rPr lang="en-US" sz="1568" dirty="0">
                <a:solidFill>
                  <a:schemeClr val="tx2">
                    <a:lumMod val="75000"/>
                    <a:lumOff val="25000"/>
                  </a:schemeClr>
                </a:solidFill>
              </a:rPr>
              <a:t>/</a:t>
            </a:r>
            <a:r>
              <a:rPr lang="en-US" sz="1568" dirty="0" err="1">
                <a:solidFill>
                  <a:schemeClr val="tx2">
                    <a:lumMod val="75000"/>
                    <a:lumOff val="25000"/>
                  </a:schemeClr>
                </a:solidFill>
              </a:rPr>
              <a:t>storagedriver</a:t>
            </a:r>
            <a:r>
              <a:rPr lang="en-US" sz="1568" dirty="0">
                <a:solidFill>
                  <a:schemeClr val="tx2">
                    <a:lumMod val="75000"/>
                    <a:lumOff val="25000"/>
                  </a:schemeClr>
                </a:solidFill>
              </a:rPr>
              <a:t>/</a:t>
            </a:r>
            <a:r>
              <a:rPr lang="en-US" sz="1568" dirty="0" err="1">
                <a:solidFill>
                  <a:schemeClr val="tx2">
                    <a:lumMod val="75000"/>
                    <a:lumOff val="25000"/>
                  </a:schemeClr>
                </a:solidFill>
              </a:rPr>
              <a:t>imagesandcontainers</a:t>
            </a:r>
            <a:r>
              <a:rPr lang="en-US" sz="1568" dirty="0">
                <a:solidFill>
                  <a:schemeClr val="tx2">
                    <a:lumMod val="75000"/>
                    <a:lumOff val="25000"/>
                  </a:schemeClr>
                </a:solidFill>
              </a:rPr>
              <a:t>/#images-and-layers</a:t>
            </a:r>
          </a:p>
        </p:txBody>
      </p:sp>
    </p:spTree>
    <p:extLst>
      <p:ext uri="{BB962C8B-B14F-4D97-AF65-F5344CB8AC3E}">
        <p14:creationId xmlns:p14="http://schemas.microsoft.com/office/powerpoint/2010/main" val="3555296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3" name="Picture 2" descr="C:\Users\guyba\AppData\Local\Temp\SNAGHTML192ade15.PNG">
            <a:extLst>
              <a:ext uri="{FF2B5EF4-FFF2-40B4-BE49-F238E27FC236}">
                <a16:creationId xmlns:a16="http://schemas.microsoft.com/office/drawing/2014/main" id="{3FB6CAEA-4BE1-41FE-AA04-6CE5A5BDA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0" y="1705768"/>
            <a:ext cx="10582099" cy="383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5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F42EE1-B00A-4AEE-8A25-DBDB9D77B273}"/>
              </a:ext>
            </a:extLst>
          </p:cNvPr>
          <p:cNvSpPr>
            <a:spLocks noGrp="1"/>
          </p:cNvSpPr>
          <p:nvPr>
            <p:ph type="title"/>
          </p:nvPr>
        </p:nvSpPr>
        <p:spPr/>
        <p:txBody>
          <a:bodyPr/>
          <a:lstStyle/>
          <a:p>
            <a:r>
              <a:rPr lang="fr-CA" dirty="0" err="1"/>
              <a:t>What</a:t>
            </a:r>
            <a:r>
              <a:rPr lang="fr-CA" dirty="0"/>
              <a:t> </a:t>
            </a:r>
            <a:r>
              <a:rPr lang="fr-CA" dirty="0" err="1"/>
              <a:t>is</a:t>
            </a:r>
            <a:r>
              <a:rPr lang="fr-CA" dirty="0"/>
              <a:t> a Container </a:t>
            </a:r>
            <a:r>
              <a:rPr lang="fr-CA" dirty="0" err="1"/>
              <a:t>Registry</a:t>
            </a:r>
            <a:r>
              <a:rPr lang="fr-CA" dirty="0"/>
              <a:t>?</a:t>
            </a:r>
            <a:endParaRPr lang="en-CA" dirty="0"/>
          </a:p>
        </p:txBody>
      </p:sp>
      <p:sp>
        <p:nvSpPr>
          <p:cNvPr id="5" name="Text Placeholder 4">
            <a:extLst>
              <a:ext uri="{FF2B5EF4-FFF2-40B4-BE49-F238E27FC236}">
                <a16:creationId xmlns:a16="http://schemas.microsoft.com/office/drawing/2014/main" id="{BC03F7D1-441E-43A6-96A1-CA5BF9603C9F}"/>
              </a:ext>
            </a:extLst>
          </p:cNvPr>
          <p:cNvSpPr>
            <a:spLocks noGrp="1"/>
          </p:cNvSpPr>
          <p:nvPr>
            <p:ph type="body" sz="quarter" idx="10"/>
          </p:nvPr>
        </p:nvSpPr>
        <p:spPr>
          <a:xfrm>
            <a:off x="426424" y="1524397"/>
            <a:ext cx="5797939" cy="4064639"/>
          </a:xfrm>
        </p:spPr>
        <p:txBody>
          <a:bodyPr/>
          <a:lstStyle/>
          <a:p>
            <a:pPr marL="457200" indent="-457200">
              <a:lnSpc>
                <a:spcPct val="150000"/>
              </a:lnSpc>
              <a:buFont typeface="Arial" panose="020B0604020202020204" pitchFamily="34" charset="0"/>
              <a:buChar char="•"/>
            </a:pPr>
            <a:r>
              <a:rPr lang="en-US" dirty="0"/>
              <a:t>Centralized container repository</a:t>
            </a:r>
          </a:p>
          <a:p>
            <a:pPr marL="457200" indent="-457200">
              <a:lnSpc>
                <a:spcPct val="150000"/>
              </a:lnSpc>
              <a:buFont typeface="Arial" panose="020B0604020202020204" pitchFamily="34" charset="0"/>
              <a:buChar char="•"/>
            </a:pPr>
            <a:r>
              <a:rPr lang="en-US" dirty="0"/>
              <a:t>Think GitHub for containers</a:t>
            </a:r>
          </a:p>
          <a:p>
            <a:pPr marL="457200" indent="-457200">
              <a:lnSpc>
                <a:spcPct val="150000"/>
              </a:lnSpc>
              <a:buFont typeface="Arial" panose="020B0604020202020204" pitchFamily="34" charset="0"/>
              <a:buChar char="•"/>
            </a:pPr>
            <a:r>
              <a:rPr lang="en-US" dirty="0"/>
              <a:t>Docker Hub</a:t>
            </a:r>
          </a:p>
          <a:p>
            <a:pPr lvl="1">
              <a:lnSpc>
                <a:spcPct val="150000"/>
              </a:lnSpc>
            </a:pPr>
            <a:r>
              <a:rPr lang="en-US" dirty="0"/>
              <a:t>https://</a:t>
            </a:r>
            <a:r>
              <a:rPr lang="en-US" dirty="0" err="1"/>
              <a:t>hub.docker.com</a:t>
            </a:r>
            <a:r>
              <a:rPr lang="en-US" dirty="0"/>
              <a:t>/</a:t>
            </a:r>
          </a:p>
          <a:p>
            <a:pPr marL="457200" indent="-457200">
              <a:lnSpc>
                <a:spcPct val="150000"/>
              </a:lnSpc>
              <a:buFont typeface="Arial" panose="020B0604020202020204" pitchFamily="34" charset="0"/>
              <a:buChar char="•"/>
            </a:pPr>
            <a:r>
              <a:rPr lang="en-US" dirty="0"/>
              <a:t>Azure Container Registry</a:t>
            </a:r>
          </a:p>
          <a:p>
            <a:pPr lvl="1">
              <a:lnSpc>
                <a:spcPct val="150000"/>
              </a:lnSpc>
            </a:pPr>
            <a:r>
              <a:rPr lang="en-US" dirty="0"/>
              <a:t>Managed container registry service based on the open-source Docker Registry 2.0</a:t>
            </a:r>
          </a:p>
          <a:p>
            <a:endParaRPr lang="en-CA" dirty="0"/>
          </a:p>
        </p:txBody>
      </p:sp>
      <p:pic>
        <p:nvPicPr>
          <p:cNvPr id="2050" name="Picture 2">
            <a:extLst>
              <a:ext uri="{FF2B5EF4-FFF2-40B4-BE49-F238E27FC236}">
                <a16:creationId xmlns:a16="http://schemas.microsoft.com/office/drawing/2014/main" id="{3129232E-785E-42E4-A1BD-1CC64C453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9421" y="2171705"/>
            <a:ext cx="5492620" cy="2514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83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41923-0BF6-45C9-843F-EBC3FA0544AE}"/>
              </a:ext>
            </a:extLst>
          </p:cNvPr>
          <p:cNvSpPr>
            <a:spLocks noGrp="1"/>
          </p:cNvSpPr>
          <p:nvPr>
            <p:ph type="title"/>
          </p:nvPr>
        </p:nvSpPr>
        <p:spPr/>
        <p:txBody>
          <a:bodyPr/>
          <a:lstStyle/>
          <a:p>
            <a:r>
              <a:rPr lang="fr-CA" dirty="0" err="1"/>
              <a:t>Pulling</a:t>
            </a:r>
            <a:r>
              <a:rPr lang="fr-CA" dirty="0"/>
              <a:t> and Running an Image</a:t>
            </a:r>
            <a:endParaRPr lang="en-CA" dirty="0"/>
          </a:p>
        </p:txBody>
      </p:sp>
      <p:sp>
        <p:nvSpPr>
          <p:cNvPr id="5" name="Rectangle 4">
            <a:extLst>
              <a:ext uri="{FF2B5EF4-FFF2-40B4-BE49-F238E27FC236}">
                <a16:creationId xmlns:a16="http://schemas.microsoft.com/office/drawing/2014/main" id="{B708735F-432A-4F3E-BE77-CF271B6725E7}"/>
              </a:ext>
            </a:extLst>
          </p:cNvPr>
          <p:cNvSpPr/>
          <p:nvPr/>
        </p:nvSpPr>
        <p:spPr>
          <a:xfrm>
            <a:off x="1297050" y="2303318"/>
            <a:ext cx="10160429" cy="34163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CA" dirty="0">
                <a:solidFill>
                  <a:schemeClr val="bg1"/>
                </a:solidFill>
                <a:latin typeface="Consolas" panose="020B0609020204030204" pitchFamily="49" charset="0"/>
              </a:rPr>
              <a:t># pull and run an </a:t>
            </a:r>
            <a:r>
              <a:rPr lang="en-CA" dirty="0" err="1">
                <a:solidFill>
                  <a:schemeClr val="bg1"/>
                </a:solidFill>
                <a:latin typeface="Consolas" panose="020B0609020204030204" pitchFamily="49" charset="0"/>
              </a:rPr>
              <a:t>nginx</a:t>
            </a:r>
            <a:r>
              <a:rPr lang="en-CA" dirty="0">
                <a:solidFill>
                  <a:schemeClr val="bg1"/>
                </a:solidFill>
                <a:latin typeface="Consolas" panose="020B0609020204030204" pitchFamily="49" charset="0"/>
              </a:rPr>
              <a:t> server</a:t>
            </a:r>
          </a:p>
          <a:p>
            <a:r>
              <a:rPr lang="en-CA" dirty="0">
                <a:solidFill>
                  <a:schemeClr val="bg1"/>
                </a:solidFill>
                <a:latin typeface="Consolas" panose="020B0609020204030204" pitchFamily="49" charset="0"/>
              </a:rPr>
              <a:t>docker run --publish 8080:80 --name webserver </a:t>
            </a:r>
            <a:r>
              <a:rPr lang="en-CA" dirty="0" err="1">
                <a:solidFill>
                  <a:schemeClr val="bg1"/>
                </a:solidFill>
                <a:latin typeface="Consolas" panose="020B0609020204030204" pitchFamily="49" charset="0"/>
              </a:rPr>
              <a:t>nginx</a:t>
            </a:r>
            <a:endParaRPr lang="en-CA" dirty="0">
              <a:solidFill>
                <a:schemeClr val="bg1"/>
              </a:solidFill>
              <a:latin typeface="Consolas" panose="020B0609020204030204" pitchFamily="49" charset="0"/>
            </a:endParaRPr>
          </a:p>
          <a:p>
            <a:endParaRPr lang="en-CA" dirty="0">
              <a:solidFill>
                <a:schemeClr val="bg1"/>
              </a:solidFill>
              <a:latin typeface="Consolas" panose="020B0609020204030204" pitchFamily="49" charset="0"/>
            </a:endParaRPr>
          </a:p>
          <a:p>
            <a:r>
              <a:rPr lang="en-CA" dirty="0">
                <a:solidFill>
                  <a:schemeClr val="bg1"/>
                </a:solidFill>
                <a:latin typeface="Consolas" panose="020B0609020204030204" pitchFamily="49" charset="0"/>
              </a:rPr>
              <a:t># list the running containers</a:t>
            </a:r>
          </a:p>
          <a:p>
            <a:r>
              <a:rPr lang="en-CA" dirty="0">
                <a:solidFill>
                  <a:schemeClr val="bg1"/>
                </a:solidFill>
                <a:latin typeface="Consolas" panose="020B0609020204030204" pitchFamily="49" charset="0"/>
              </a:rPr>
              <a:t>docker </a:t>
            </a:r>
            <a:r>
              <a:rPr lang="en-CA" dirty="0" err="1">
                <a:solidFill>
                  <a:schemeClr val="bg1"/>
                </a:solidFill>
                <a:latin typeface="Consolas" panose="020B0609020204030204" pitchFamily="49" charset="0"/>
              </a:rPr>
              <a:t>ps</a:t>
            </a:r>
            <a:endParaRPr lang="en-CA" dirty="0">
              <a:solidFill>
                <a:schemeClr val="bg1"/>
              </a:solidFill>
              <a:latin typeface="Consolas" panose="020B0609020204030204" pitchFamily="49" charset="0"/>
            </a:endParaRPr>
          </a:p>
          <a:p>
            <a:endParaRPr lang="en-CA" dirty="0">
              <a:solidFill>
                <a:schemeClr val="bg1"/>
              </a:solidFill>
              <a:latin typeface="Consolas" panose="020B0609020204030204" pitchFamily="49" charset="0"/>
            </a:endParaRPr>
          </a:p>
          <a:p>
            <a:r>
              <a:rPr lang="en-CA" dirty="0">
                <a:solidFill>
                  <a:schemeClr val="bg1"/>
                </a:solidFill>
                <a:latin typeface="Consolas" panose="020B0609020204030204" pitchFamily="49" charset="0"/>
              </a:rPr>
              <a:t># stop the container</a:t>
            </a:r>
          </a:p>
          <a:p>
            <a:r>
              <a:rPr lang="en-CA" dirty="0">
                <a:solidFill>
                  <a:schemeClr val="bg1"/>
                </a:solidFill>
                <a:latin typeface="Consolas" panose="020B0609020204030204" pitchFamily="49" charset="0"/>
              </a:rPr>
              <a:t>docker stop webserver</a:t>
            </a:r>
          </a:p>
          <a:p>
            <a:endParaRPr lang="en-CA" dirty="0">
              <a:solidFill>
                <a:schemeClr val="bg1"/>
              </a:solidFill>
              <a:latin typeface="Consolas" panose="020B0609020204030204" pitchFamily="49" charset="0"/>
            </a:endParaRPr>
          </a:p>
          <a:p>
            <a:r>
              <a:rPr lang="en-CA" dirty="0">
                <a:solidFill>
                  <a:schemeClr val="bg1"/>
                </a:solidFill>
                <a:latin typeface="Consolas" panose="020B0609020204030204" pitchFamily="49" charset="0"/>
              </a:rPr>
              <a:t># remove the container</a:t>
            </a:r>
          </a:p>
          <a:p>
            <a:r>
              <a:rPr lang="en-CA" dirty="0">
                <a:solidFill>
                  <a:schemeClr val="bg1"/>
                </a:solidFill>
                <a:latin typeface="Consolas" panose="020B0609020204030204" pitchFamily="49" charset="0"/>
              </a:rPr>
              <a:t>docker rm webserver</a:t>
            </a:r>
          </a:p>
          <a:p>
            <a:endParaRPr lang="en-CA" dirty="0">
              <a:solidFill>
                <a:schemeClr val="bg1"/>
              </a:solidFill>
              <a:latin typeface="Consolas" panose="020B0609020204030204" pitchFamily="49" charset="0"/>
            </a:endParaRPr>
          </a:p>
        </p:txBody>
      </p:sp>
      <p:sp>
        <p:nvSpPr>
          <p:cNvPr id="7" name="Speech Bubble: Rectangle with Corners Rounded 6">
            <a:extLst>
              <a:ext uri="{FF2B5EF4-FFF2-40B4-BE49-F238E27FC236}">
                <a16:creationId xmlns:a16="http://schemas.microsoft.com/office/drawing/2014/main" id="{098312F2-C811-4913-BED7-40E55C10C3FF}"/>
              </a:ext>
            </a:extLst>
          </p:cNvPr>
          <p:cNvSpPr/>
          <p:nvPr/>
        </p:nvSpPr>
        <p:spPr>
          <a:xfrm>
            <a:off x="8248755" y="2898748"/>
            <a:ext cx="2186692" cy="1023847"/>
          </a:xfrm>
          <a:prstGeom prst="wedgeRoundRectCallout">
            <a:avLst>
              <a:gd name="adj1" fmla="val -82038"/>
              <a:gd name="adj2" fmla="val -59176"/>
              <a:gd name="adj3" fmla="val 16667"/>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Container image in the Docker registry</a:t>
            </a:r>
          </a:p>
        </p:txBody>
      </p:sp>
      <p:sp>
        <p:nvSpPr>
          <p:cNvPr id="9" name="Speech Bubble: Rectangle with Corners Rounded 8">
            <a:extLst>
              <a:ext uri="{FF2B5EF4-FFF2-40B4-BE49-F238E27FC236}">
                <a16:creationId xmlns:a16="http://schemas.microsoft.com/office/drawing/2014/main" id="{F553DC55-EBD3-450E-AFCE-E4E2336C85D9}"/>
              </a:ext>
            </a:extLst>
          </p:cNvPr>
          <p:cNvSpPr/>
          <p:nvPr/>
        </p:nvSpPr>
        <p:spPr>
          <a:xfrm>
            <a:off x="5866361" y="1302544"/>
            <a:ext cx="1680067" cy="776288"/>
          </a:xfrm>
          <a:prstGeom prst="wedgeRoundRectCallout">
            <a:avLst>
              <a:gd name="adj1" fmla="val -21115"/>
              <a:gd name="adj2" fmla="val 115840"/>
              <a:gd name="adj3" fmla="val 16667"/>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Container local name</a:t>
            </a:r>
          </a:p>
        </p:txBody>
      </p:sp>
      <p:sp>
        <p:nvSpPr>
          <p:cNvPr id="11" name="Speech Bubble: Rectangle with Corners Rounded 10">
            <a:extLst>
              <a:ext uri="{FF2B5EF4-FFF2-40B4-BE49-F238E27FC236}">
                <a16:creationId xmlns:a16="http://schemas.microsoft.com/office/drawing/2014/main" id="{DA1700CC-E7F5-4A90-B3AE-F72C6B01ABC6}"/>
              </a:ext>
            </a:extLst>
          </p:cNvPr>
          <p:cNvSpPr/>
          <p:nvPr/>
        </p:nvSpPr>
        <p:spPr>
          <a:xfrm>
            <a:off x="4965277" y="3429000"/>
            <a:ext cx="2261446" cy="1023846"/>
          </a:xfrm>
          <a:prstGeom prst="wedgeRoundRectCallout">
            <a:avLst>
              <a:gd name="adj1" fmla="val -71038"/>
              <a:gd name="adj2" fmla="val -108584"/>
              <a:gd name="adj3" fmla="val 16667"/>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Maps the host port to the container listening port</a:t>
            </a:r>
          </a:p>
        </p:txBody>
      </p:sp>
    </p:spTree>
    <p:extLst>
      <p:ext uri="{BB962C8B-B14F-4D97-AF65-F5344CB8AC3E}">
        <p14:creationId xmlns:p14="http://schemas.microsoft.com/office/powerpoint/2010/main" val="419736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p:txBody>
          <a:bodyPr/>
          <a:lstStyle/>
          <a:p>
            <a:r>
              <a:rPr lang="fr-CA" dirty="0" err="1"/>
              <a:t>Pulling</a:t>
            </a:r>
            <a:r>
              <a:rPr lang="fr-CA" dirty="0"/>
              <a:t> and Running an Image</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2</a:t>
            </a:r>
          </a:p>
        </p:txBody>
      </p:sp>
    </p:spTree>
    <p:extLst>
      <p:ext uri="{BB962C8B-B14F-4D97-AF65-F5344CB8AC3E}">
        <p14:creationId xmlns:p14="http://schemas.microsoft.com/office/powerpoint/2010/main" val="89730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12B8-A043-453D-A773-CDF3751DAB58}"/>
              </a:ext>
            </a:extLst>
          </p:cNvPr>
          <p:cNvSpPr>
            <a:spLocks noGrp="1"/>
          </p:cNvSpPr>
          <p:nvPr>
            <p:ph type="title"/>
          </p:nvPr>
        </p:nvSpPr>
        <p:spPr>
          <a:xfrm>
            <a:off x="426424" y="440495"/>
            <a:ext cx="11336039" cy="739343"/>
          </a:xfrm>
          <a:prstGeom prst="rect">
            <a:avLst/>
          </a:prstGeom>
        </p:spPr>
        <p:txBody>
          <a:bodyPr wrap="square" anchor="t">
            <a:normAutofit/>
          </a:bodyPr>
          <a:lstStyle/>
          <a:p>
            <a:r>
              <a:rPr lang="en-US" dirty="0"/>
              <a:t>Who we are</a:t>
            </a:r>
            <a:endParaRPr lang="en-CA" dirty="0"/>
          </a:p>
        </p:txBody>
      </p:sp>
      <p:pic>
        <p:nvPicPr>
          <p:cNvPr id="1026" name="Picture 2">
            <a:extLst>
              <a:ext uri="{FF2B5EF4-FFF2-40B4-BE49-F238E27FC236}">
                <a16:creationId xmlns:a16="http://schemas.microsoft.com/office/drawing/2014/main" id="{14BE88DA-0582-3D44-82E8-B22AC5D8DB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50" y="1512025"/>
            <a:ext cx="2343150" cy="2847682"/>
          </a:xfrm>
          <a:prstGeom prst="ellipse">
            <a:avLst/>
          </a:prstGeom>
          <a:ln w="63500" cap="rnd">
            <a:no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DF415D-CEA1-BF47-AB52-1BE32F13A8D5}"/>
              </a:ext>
            </a:extLst>
          </p:cNvPr>
          <p:cNvSpPr txBox="1"/>
          <p:nvPr/>
        </p:nvSpPr>
        <p:spPr>
          <a:xfrm>
            <a:off x="840860" y="4509624"/>
            <a:ext cx="4065029" cy="1634294"/>
          </a:xfrm>
          <a:prstGeom prst="rect">
            <a:avLst/>
          </a:prstGeom>
          <a:noFill/>
        </p:spPr>
        <p:txBody>
          <a:bodyPr wrap="square" lIns="182880" tIns="146304" rIns="182880" bIns="146304" rtlCol="0">
            <a:spAutoFit/>
          </a:bodyPr>
          <a:lstStyle/>
          <a:p>
            <a:pPr algn="ctr">
              <a:spcAft>
                <a:spcPts val="600"/>
              </a:spcAft>
            </a:pPr>
            <a:r>
              <a:rPr lang="en-US" dirty="0">
                <a:gradFill>
                  <a:gsLst>
                    <a:gs pos="2917">
                      <a:schemeClr val="tx1"/>
                    </a:gs>
                    <a:gs pos="30000">
                      <a:schemeClr val="tx1"/>
                    </a:gs>
                  </a:gsLst>
                  <a:lin ang="5400000" scaled="0"/>
                </a:gradFill>
              </a:rPr>
              <a:t>Alice Gibbons</a:t>
            </a:r>
          </a:p>
          <a:p>
            <a:pPr algn="ctr">
              <a:spcAft>
                <a:spcPts val="600"/>
              </a:spcAft>
            </a:pPr>
            <a:r>
              <a:rPr lang="en-US" dirty="0">
                <a:gradFill>
                  <a:gsLst>
                    <a:gs pos="2917">
                      <a:schemeClr val="tx1"/>
                    </a:gs>
                    <a:gs pos="30000">
                      <a:schemeClr val="tx1"/>
                    </a:gs>
                  </a:gsLst>
                  <a:lin ang="5400000" scaled="0"/>
                </a:gradFill>
              </a:rPr>
              <a:t>Technical Specialist</a:t>
            </a:r>
          </a:p>
          <a:p>
            <a:pPr algn="ctr">
              <a:spcAft>
                <a:spcPts val="600"/>
              </a:spcAft>
            </a:pPr>
            <a:r>
              <a:rPr lang="en-US" dirty="0">
                <a:gradFill>
                  <a:gsLst>
                    <a:gs pos="2917">
                      <a:schemeClr val="tx1"/>
                    </a:gs>
                    <a:gs pos="30000">
                      <a:schemeClr val="tx1"/>
                    </a:gs>
                  </a:gsLst>
                  <a:lin ang="5400000" scaled="0"/>
                </a:gradFill>
              </a:rPr>
              <a:t>Cloud Native Global Black Belt Team</a:t>
            </a:r>
          </a:p>
          <a:p>
            <a:pPr algn="ctr">
              <a:spcAft>
                <a:spcPts val="600"/>
              </a:spcAft>
            </a:pPr>
            <a:r>
              <a:rPr lang="en-US" dirty="0">
                <a:gradFill>
                  <a:gsLst>
                    <a:gs pos="2917">
                      <a:schemeClr val="tx1"/>
                    </a:gs>
                    <a:gs pos="30000">
                      <a:schemeClr val="tx1"/>
                    </a:gs>
                  </a:gsLst>
                  <a:lin ang="5400000" scaled="0"/>
                </a:gradFill>
              </a:rPr>
              <a:t>Calgary, Alberta</a:t>
            </a:r>
          </a:p>
        </p:txBody>
      </p:sp>
      <p:sp>
        <p:nvSpPr>
          <p:cNvPr id="5" name="TextBox 4">
            <a:extLst>
              <a:ext uri="{FF2B5EF4-FFF2-40B4-BE49-F238E27FC236}">
                <a16:creationId xmlns:a16="http://schemas.microsoft.com/office/drawing/2014/main" id="{BF86D5C5-9297-C143-86A2-24445FB2F4D3}"/>
              </a:ext>
            </a:extLst>
          </p:cNvPr>
          <p:cNvSpPr txBox="1"/>
          <p:nvPr/>
        </p:nvSpPr>
        <p:spPr>
          <a:xfrm>
            <a:off x="6575610" y="4509624"/>
            <a:ext cx="4065029" cy="1634294"/>
          </a:xfrm>
          <a:prstGeom prst="rect">
            <a:avLst/>
          </a:prstGeom>
          <a:noFill/>
        </p:spPr>
        <p:txBody>
          <a:bodyPr wrap="square" lIns="182880" tIns="146304" rIns="182880" bIns="146304" rtlCol="0">
            <a:spAutoFit/>
          </a:bodyPr>
          <a:lstStyle/>
          <a:p>
            <a:pPr algn="ctr">
              <a:spcAft>
                <a:spcPts val="600"/>
              </a:spcAft>
            </a:pPr>
            <a:r>
              <a:rPr lang="en-US" dirty="0">
                <a:gradFill>
                  <a:gsLst>
                    <a:gs pos="2917">
                      <a:schemeClr val="tx1"/>
                    </a:gs>
                    <a:gs pos="30000">
                      <a:schemeClr val="tx1"/>
                    </a:gs>
                  </a:gsLst>
                  <a:lin ang="5400000" scaled="0"/>
                </a:gradFill>
              </a:rPr>
              <a:t>Diego </a:t>
            </a:r>
            <a:r>
              <a:rPr lang="en-US" dirty="0" err="1">
                <a:gradFill>
                  <a:gsLst>
                    <a:gs pos="2917">
                      <a:schemeClr val="tx1"/>
                    </a:gs>
                    <a:gs pos="30000">
                      <a:schemeClr val="tx1"/>
                    </a:gs>
                  </a:gsLst>
                  <a:lin ang="5400000" scaled="0"/>
                </a:gradFill>
              </a:rPr>
              <a:t>Protta</a:t>
            </a:r>
            <a:r>
              <a:rPr lang="en-US" dirty="0">
                <a:gradFill>
                  <a:gsLst>
                    <a:gs pos="2917">
                      <a:schemeClr val="tx1"/>
                    </a:gs>
                    <a:gs pos="30000">
                      <a:schemeClr val="tx1"/>
                    </a:gs>
                  </a:gsLst>
                  <a:lin ang="5400000" scaled="0"/>
                </a:gradFill>
              </a:rPr>
              <a:t> </a:t>
            </a:r>
            <a:r>
              <a:rPr lang="en-US" dirty="0" err="1">
                <a:gradFill>
                  <a:gsLst>
                    <a:gs pos="2917">
                      <a:schemeClr val="tx1"/>
                    </a:gs>
                    <a:gs pos="30000">
                      <a:schemeClr val="tx1"/>
                    </a:gs>
                  </a:gsLst>
                  <a:lin ang="5400000" scaled="0"/>
                </a:gradFill>
              </a:rPr>
              <a:t>Casati</a:t>
            </a:r>
            <a:endParaRPr lang="en-US" dirty="0">
              <a:gradFill>
                <a:gsLst>
                  <a:gs pos="2917">
                    <a:schemeClr val="tx1"/>
                  </a:gs>
                  <a:gs pos="30000">
                    <a:schemeClr val="tx1"/>
                  </a:gs>
                </a:gsLst>
                <a:lin ang="5400000" scaled="0"/>
              </a:gradFill>
            </a:endParaRPr>
          </a:p>
          <a:p>
            <a:pPr algn="ctr">
              <a:spcAft>
                <a:spcPts val="600"/>
              </a:spcAft>
            </a:pPr>
            <a:r>
              <a:rPr lang="en-US" dirty="0">
                <a:gradFill>
                  <a:gsLst>
                    <a:gs pos="2917">
                      <a:schemeClr val="tx1"/>
                    </a:gs>
                    <a:gs pos="30000">
                      <a:schemeClr val="tx1"/>
                    </a:gs>
                  </a:gsLst>
                  <a:lin ang="5400000" scaled="0"/>
                </a:gradFill>
              </a:rPr>
              <a:t>Cloud Solution Architect</a:t>
            </a:r>
          </a:p>
          <a:p>
            <a:pPr algn="ctr">
              <a:spcAft>
                <a:spcPts val="600"/>
              </a:spcAft>
            </a:pPr>
            <a:r>
              <a:rPr lang="en-US" dirty="0">
                <a:gradFill>
                  <a:gsLst>
                    <a:gs pos="2917">
                      <a:schemeClr val="tx1"/>
                    </a:gs>
                    <a:gs pos="30000">
                      <a:schemeClr val="tx1"/>
                    </a:gs>
                  </a:gsLst>
                  <a:lin ang="5400000" scaled="0"/>
                </a:gradFill>
              </a:rPr>
              <a:t>One Commercial Partner Team</a:t>
            </a:r>
          </a:p>
          <a:p>
            <a:pPr algn="ctr">
              <a:spcAft>
                <a:spcPts val="600"/>
              </a:spcAft>
            </a:pPr>
            <a:r>
              <a:rPr lang="en-US" dirty="0">
                <a:gradFill>
                  <a:gsLst>
                    <a:gs pos="2917">
                      <a:schemeClr val="tx1"/>
                    </a:gs>
                    <a:gs pos="30000">
                      <a:schemeClr val="tx1"/>
                    </a:gs>
                  </a:gsLst>
                  <a:lin ang="5400000" scaled="0"/>
                </a:gradFill>
              </a:rPr>
              <a:t>Calgary, Alberta</a:t>
            </a:r>
          </a:p>
        </p:txBody>
      </p:sp>
      <p:pic>
        <p:nvPicPr>
          <p:cNvPr id="3" name="Picture 2">
            <a:extLst>
              <a:ext uri="{FF2B5EF4-FFF2-40B4-BE49-F238E27FC236}">
                <a16:creationId xmlns:a16="http://schemas.microsoft.com/office/drawing/2014/main" id="{C223CCC4-62AF-6940-8EE5-70CB0491F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341" y="1512025"/>
            <a:ext cx="2227569" cy="2847682"/>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8480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17C84F-5665-6140-9942-8778A60EFFEE}"/>
              </a:ext>
            </a:extLst>
          </p:cNvPr>
          <p:cNvSpPr/>
          <p:nvPr/>
        </p:nvSpPr>
        <p:spPr>
          <a:xfrm>
            <a:off x="269241" y="1397353"/>
            <a:ext cx="5826759" cy="5078313"/>
          </a:xfrm>
          <a:prstGeom prst="rect">
            <a:avLst/>
          </a:prstGeom>
          <a:solidFill>
            <a:schemeClr val="tx1"/>
          </a:solidFill>
        </p:spPr>
        <p:txBody>
          <a:bodyPr wrap="square">
            <a:spAutoFit/>
          </a:bodyPr>
          <a:lstStyle/>
          <a:p>
            <a:r>
              <a:rPr lang="en-CA" dirty="0">
                <a:solidFill>
                  <a:schemeClr val="bg1"/>
                </a:solidFill>
              </a:rPr>
              <a:t>FROM </a:t>
            </a:r>
            <a:r>
              <a:rPr lang="en-CA" dirty="0" err="1">
                <a:solidFill>
                  <a:schemeClr val="bg1"/>
                </a:solidFill>
              </a:rPr>
              <a:t>nginx</a:t>
            </a:r>
            <a:br>
              <a:rPr lang="en-CA" dirty="0">
                <a:solidFill>
                  <a:schemeClr val="bg1"/>
                </a:solidFill>
              </a:rPr>
            </a:br>
            <a:br>
              <a:rPr lang="en-CA" dirty="0">
                <a:solidFill>
                  <a:schemeClr val="bg1"/>
                </a:solidFill>
              </a:rPr>
            </a:br>
            <a:r>
              <a:rPr lang="en-CA" dirty="0">
                <a:solidFill>
                  <a:schemeClr val="bg1"/>
                </a:solidFill>
              </a:rPr>
              <a:t>ARG VERSION=0.59.1</a:t>
            </a:r>
            <a:br>
              <a:rPr lang="en-CA" dirty="0">
                <a:solidFill>
                  <a:schemeClr val="bg1"/>
                </a:solidFill>
              </a:rPr>
            </a:br>
            <a:br>
              <a:rPr lang="en-CA" dirty="0">
                <a:solidFill>
                  <a:schemeClr val="bg1"/>
                </a:solidFill>
              </a:rPr>
            </a:br>
            <a:r>
              <a:rPr lang="en-CA" dirty="0">
                <a:solidFill>
                  <a:schemeClr val="bg1"/>
                </a:solidFill>
              </a:rPr>
              <a:t>ADD https://github.com/gohugoio/hugo/releases/download/v${VERSION}/hugo_${VERSION}_Linux-64bit.tar.gz /hugo.tar.gz</a:t>
            </a:r>
          </a:p>
          <a:p>
            <a:br>
              <a:rPr lang="en-CA" dirty="0">
                <a:solidFill>
                  <a:schemeClr val="bg1"/>
                </a:solidFill>
              </a:rPr>
            </a:br>
            <a:r>
              <a:rPr lang="en-CA" dirty="0">
                <a:solidFill>
                  <a:schemeClr val="bg1"/>
                </a:solidFill>
              </a:rPr>
              <a:t>RUN tar -</a:t>
            </a:r>
            <a:r>
              <a:rPr lang="en-CA" dirty="0" err="1">
                <a:solidFill>
                  <a:schemeClr val="bg1"/>
                </a:solidFill>
              </a:rPr>
              <a:t>zxvf</a:t>
            </a:r>
            <a:r>
              <a:rPr lang="en-CA" dirty="0">
                <a:solidFill>
                  <a:schemeClr val="bg1"/>
                </a:solidFill>
              </a:rPr>
              <a:t> hugo.tar.gz</a:t>
            </a:r>
            <a:br>
              <a:rPr lang="en-CA" dirty="0">
                <a:solidFill>
                  <a:schemeClr val="bg1"/>
                </a:solidFill>
              </a:rPr>
            </a:br>
            <a:r>
              <a:rPr lang="en-CA" dirty="0">
                <a:solidFill>
                  <a:schemeClr val="bg1"/>
                </a:solidFill>
              </a:rPr>
              <a:t>RUN /</a:t>
            </a:r>
            <a:r>
              <a:rPr lang="en-CA" dirty="0" err="1">
                <a:solidFill>
                  <a:schemeClr val="bg1"/>
                </a:solidFill>
              </a:rPr>
              <a:t>hugo</a:t>
            </a:r>
            <a:r>
              <a:rPr lang="en-CA" dirty="0">
                <a:solidFill>
                  <a:schemeClr val="bg1"/>
                </a:solidFill>
              </a:rPr>
              <a:t> version</a:t>
            </a:r>
            <a:br>
              <a:rPr lang="en-CA" dirty="0">
                <a:solidFill>
                  <a:schemeClr val="bg1"/>
                </a:solidFill>
              </a:rPr>
            </a:br>
            <a:br>
              <a:rPr lang="en-CA" dirty="0">
                <a:solidFill>
                  <a:schemeClr val="bg1"/>
                </a:solidFill>
              </a:rPr>
            </a:br>
            <a:r>
              <a:rPr lang="en-CA" dirty="0">
                <a:solidFill>
                  <a:schemeClr val="bg1"/>
                </a:solidFill>
              </a:rPr>
              <a:t>WORKDIR /</a:t>
            </a:r>
            <a:r>
              <a:rPr lang="en-CA" dirty="0" err="1">
                <a:solidFill>
                  <a:schemeClr val="bg1"/>
                </a:solidFill>
              </a:rPr>
              <a:t>hugo</a:t>
            </a:r>
            <a:r>
              <a:rPr lang="en-CA" dirty="0">
                <a:solidFill>
                  <a:schemeClr val="bg1"/>
                </a:solidFill>
              </a:rPr>
              <a:t>-site</a:t>
            </a:r>
            <a:br>
              <a:rPr lang="en-CA" dirty="0">
                <a:solidFill>
                  <a:schemeClr val="bg1"/>
                </a:solidFill>
              </a:rPr>
            </a:br>
            <a:r>
              <a:rPr lang="en-CA" dirty="0">
                <a:solidFill>
                  <a:schemeClr val="bg1"/>
                </a:solidFill>
              </a:rPr>
              <a:t>COPY </a:t>
            </a:r>
            <a:r>
              <a:rPr lang="en-CA" dirty="0" err="1">
                <a:solidFill>
                  <a:schemeClr val="bg1"/>
                </a:solidFill>
              </a:rPr>
              <a:t>hugo</a:t>
            </a:r>
            <a:r>
              <a:rPr lang="en-CA" dirty="0">
                <a:solidFill>
                  <a:schemeClr val="bg1"/>
                </a:solidFill>
              </a:rPr>
              <a:t>-site .</a:t>
            </a:r>
            <a:br>
              <a:rPr lang="en-CA" dirty="0">
                <a:solidFill>
                  <a:schemeClr val="bg1"/>
                </a:solidFill>
              </a:rPr>
            </a:br>
            <a:br>
              <a:rPr lang="en-CA" dirty="0">
                <a:solidFill>
                  <a:schemeClr val="bg1"/>
                </a:solidFill>
              </a:rPr>
            </a:br>
            <a:r>
              <a:rPr lang="en-CA" dirty="0">
                <a:solidFill>
                  <a:schemeClr val="bg1"/>
                </a:solidFill>
              </a:rPr>
              <a:t>RUN /</a:t>
            </a:r>
            <a:r>
              <a:rPr lang="en-CA" dirty="0" err="1">
                <a:solidFill>
                  <a:schemeClr val="bg1"/>
                </a:solidFill>
              </a:rPr>
              <a:t>hugo</a:t>
            </a:r>
            <a:r>
              <a:rPr lang="en-CA" dirty="0">
                <a:solidFill>
                  <a:schemeClr val="bg1"/>
                </a:solidFill>
              </a:rPr>
              <a:t> -v -s /</a:t>
            </a:r>
            <a:r>
              <a:rPr lang="en-CA" dirty="0" err="1">
                <a:solidFill>
                  <a:schemeClr val="bg1"/>
                </a:solidFill>
              </a:rPr>
              <a:t>hugo</a:t>
            </a:r>
            <a:r>
              <a:rPr lang="en-CA" dirty="0">
                <a:solidFill>
                  <a:schemeClr val="bg1"/>
                </a:solidFill>
              </a:rPr>
              <a:t>-site -d /</a:t>
            </a:r>
            <a:r>
              <a:rPr lang="en-CA" dirty="0" err="1">
                <a:solidFill>
                  <a:schemeClr val="bg1"/>
                </a:solidFill>
              </a:rPr>
              <a:t>usr</a:t>
            </a:r>
            <a:r>
              <a:rPr lang="en-CA" dirty="0">
                <a:solidFill>
                  <a:schemeClr val="bg1"/>
                </a:solidFill>
              </a:rPr>
              <a:t>/share/</a:t>
            </a:r>
            <a:r>
              <a:rPr lang="en-CA" dirty="0" err="1">
                <a:solidFill>
                  <a:schemeClr val="bg1"/>
                </a:solidFill>
              </a:rPr>
              <a:t>nginx</a:t>
            </a:r>
            <a:r>
              <a:rPr lang="en-CA" dirty="0">
                <a:solidFill>
                  <a:schemeClr val="bg1"/>
                </a:solidFill>
              </a:rPr>
              <a:t>/html</a:t>
            </a:r>
            <a:br>
              <a:rPr lang="en-CA" dirty="0">
                <a:solidFill>
                  <a:schemeClr val="bg1"/>
                </a:solidFill>
              </a:rPr>
            </a:br>
            <a:br>
              <a:rPr lang="en-CA" dirty="0">
                <a:solidFill>
                  <a:schemeClr val="bg1"/>
                </a:solidFill>
              </a:rPr>
            </a:br>
            <a:r>
              <a:rPr lang="en-CA" dirty="0">
                <a:solidFill>
                  <a:schemeClr val="bg1"/>
                </a:solidFill>
              </a:rPr>
              <a:t>EXPOSE 80</a:t>
            </a:r>
            <a:endParaRPr lang="en-CA" sz="1961" dirty="0">
              <a:solidFill>
                <a:schemeClr val="bg1"/>
              </a:solidFill>
              <a:latin typeface="Menlo" panose="020B0609030804020204" pitchFamily="49" charset="0"/>
            </a:endParaRPr>
          </a:p>
        </p:txBody>
      </p:sp>
      <p:pic>
        <p:nvPicPr>
          <p:cNvPr id="6" name="Picture 5">
            <a:extLst>
              <a:ext uri="{FF2B5EF4-FFF2-40B4-BE49-F238E27FC236}">
                <a16:creationId xmlns:a16="http://schemas.microsoft.com/office/drawing/2014/main" id="{79A0324B-A641-834A-810F-EE182459327E}"/>
              </a:ext>
            </a:extLst>
          </p:cNvPr>
          <p:cNvPicPr>
            <a:picLocks noChangeAspect="1"/>
          </p:cNvPicPr>
          <p:nvPr/>
        </p:nvPicPr>
        <p:blipFill>
          <a:blip r:embed="rId3"/>
          <a:stretch>
            <a:fillRect/>
          </a:stretch>
        </p:blipFill>
        <p:spPr>
          <a:xfrm>
            <a:off x="6355060" y="1714853"/>
            <a:ext cx="5786142" cy="4020297"/>
          </a:xfrm>
          <a:prstGeom prst="rect">
            <a:avLst/>
          </a:prstGeom>
        </p:spPr>
      </p:pic>
      <p:sp>
        <p:nvSpPr>
          <p:cNvPr id="7" name="Title 1">
            <a:extLst>
              <a:ext uri="{FF2B5EF4-FFF2-40B4-BE49-F238E27FC236}">
                <a16:creationId xmlns:a16="http://schemas.microsoft.com/office/drawing/2014/main" id="{1017C4F4-9D0B-3647-A3BC-D25498FA24AE}"/>
              </a:ext>
            </a:extLst>
          </p:cNvPr>
          <p:cNvSpPr txBox="1">
            <a:spLocks/>
          </p:cNvSpPr>
          <p:nvPr/>
        </p:nvSpPr>
        <p:spPr>
          <a:xfrm>
            <a:off x="269241" y="284650"/>
            <a:ext cx="11336039" cy="744014"/>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r>
              <a:rPr lang="en-CA" dirty="0"/>
              <a:t>Anatomy of a </a:t>
            </a:r>
            <a:r>
              <a:rPr lang="en-CA" dirty="0" err="1"/>
              <a:t>Dockerfile</a:t>
            </a:r>
            <a:endParaRPr lang="en-CA" dirty="0"/>
          </a:p>
        </p:txBody>
      </p:sp>
    </p:spTree>
    <p:extLst>
      <p:ext uri="{BB962C8B-B14F-4D97-AF65-F5344CB8AC3E}">
        <p14:creationId xmlns:p14="http://schemas.microsoft.com/office/powerpoint/2010/main" val="9093337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B4A8EB3-B5EB-4C24-B7AE-737417853C49}"/>
              </a:ext>
            </a:extLst>
          </p:cNvPr>
          <p:cNvSpPr/>
          <p:nvPr/>
        </p:nvSpPr>
        <p:spPr>
          <a:xfrm>
            <a:off x="269241" y="1714853"/>
            <a:ext cx="6094444" cy="4278094"/>
          </a:xfrm>
          <a:prstGeom prst="rect">
            <a:avLst/>
          </a:prstGeom>
          <a:solidFill>
            <a:schemeClr val="tx1"/>
          </a:solidFill>
        </p:spPr>
        <p:txBody>
          <a:bodyPr>
            <a:spAutoFit/>
          </a:bodyPr>
          <a:lstStyle/>
          <a:p>
            <a:r>
              <a:rPr lang="en-CA" sz="1600" dirty="0">
                <a:solidFill>
                  <a:schemeClr val="bg1"/>
                </a:solidFill>
              </a:rPr>
              <a:t>FROM </a:t>
            </a:r>
            <a:r>
              <a:rPr lang="en-CA" sz="1600" dirty="0" err="1">
                <a:solidFill>
                  <a:schemeClr val="bg1"/>
                </a:solidFill>
              </a:rPr>
              <a:t>nginx</a:t>
            </a:r>
            <a:br>
              <a:rPr lang="en-CA" sz="1600" dirty="0">
                <a:solidFill>
                  <a:schemeClr val="bg1"/>
                </a:solidFill>
              </a:rPr>
            </a:br>
            <a:br>
              <a:rPr lang="en-CA" sz="1600" dirty="0">
                <a:solidFill>
                  <a:schemeClr val="bg1"/>
                </a:solidFill>
              </a:rPr>
            </a:br>
            <a:r>
              <a:rPr lang="en-CA" sz="1600" dirty="0">
                <a:solidFill>
                  <a:schemeClr val="bg1"/>
                </a:solidFill>
              </a:rPr>
              <a:t>ARG VERSION=0.59.1</a:t>
            </a:r>
            <a:br>
              <a:rPr lang="en-CA" sz="1600" dirty="0">
                <a:solidFill>
                  <a:schemeClr val="bg1"/>
                </a:solidFill>
              </a:rPr>
            </a:br>
            <a:br>
              <a:rPr lang="en-CA" sz="1600" dirty="0">
                <a:solidFill>
                  <a:schemeClr val="bg1"/>
                </a:solidFill>
              </a:rPr>
            </a:br>
            <a:r>
              <a:rPr lang="en-CA" sz="1600" dirty="0">
                <a:solidFill>
                  <a:schemeClr val="bg1"/>
                </a:solidFill>
              </a:rPr>
              <a:t>ADD https://github.com/gohugoio/hugo/releases/download/v${VERSION}/hugo_${VERSION}_Linux-64bit.tar.gz /hugo.tar.gz</a:t>
            </a:r>
          </a:p>
          <a:p>
            <a:br>
              <a:rPr lang="en-CA" sz="1600" dirty="0">
                <a:solidFill>
                  <a:schemeClr val="bg1"/>
                </a:solidFill>
              </a:rPr>
            </a:br>
            <a:r>
              <a:rPr lang="en-CA" sz="1600" dirty="0">
                <a:solidFill>
                  <a:schemeClr val="bg1"/>
                </a:solidFill>
              </a:rPr>
              <a:t>RUN tar -</a:t>
            </a:r>
            <a:r>
              <a:rPr lang="en-CA" sz="1600" dirty="0" err="1">
                <a:solidFill>
                  <a:schemeClr val="bg1"/>
                </a:solidFill>
              </a:rPr>
              <a:t>zxvf</a:t>
            </a:r>
            <a:r>
              <a:rPr lang="en-CA" sz="1600" dirty="0">
                <a:solidFill>
                  <a:schemeClr val="bg1"/>
                </a:solidFill>
              </a:rPr>
              <a:t> hugo.tar.gz</a:t>
            </a:r>
            <a:br>
              <a:rPr lang="en-CA" sz="1600" dirty="0">
                <a:solidFill>
                  <a:schemeClr val="bg1"/>
                </a:solidFill>
              </a:rPr>
            </a:br>
            <a:r>
              <a:rPr lang="en-CA" sz="1600" dirty="0">
                <a:solidFill>
                  <a:schemeClr val="bg1"/>
                </a:solidFill>
              </a:rPr>
              <a:t>RUN /</a:t>
            </a:r>
            <a:r>
              <a:rPr lang="en-CA" sz="1600" dirty="0" err="1">
                <a:solidFill>
                  <a:schemeClr val="bg1"/>
                </a:solidFill>
              </a:rPr>
              <a:t>hugo</a:t>
            </a:r>
            <a:r>
              <a:rPr lang="en-CA" sz="1600" dirty="0">
                <a:solidFill>
                  <a:schemeClr val="bg1"/>
                </a:solidFill>
              </a:rPr>
              <a:t> version</a:t>
            </a:r>
            <a:br>
              <a:rPr lang="en-CA" sz="1600" dirty="0">
                <a:solidFill>
                  <a:schemeClr val="bg1"/>
                </a:solidFill>
              </a:rPr>
            </a:br>
            <a:br>
              <a:rPr lang="en-CA" sz="1600" dirty="0">
                <a:solidFill>
                  <a:schemeClr val="bg1"/>
                </a:solidFill>
              </a:rPr>
            </a:br>
            <a:r>
              <a:rPr lang="en-CA" sz="1600" dirty="0">
                <a:solidFill>
                  <a:schemeClr val="bg1"/>
                </a:solidFill>
              </a:rPr>
              <a:t>WORKDIR /</a:t>
            </a:r>
            <a:r>
              <a:rPr lang="en-CA" sz="1600" dirty="0" err="1">
                <a:solidFill>
                  <a:schemeClr val="bg1"/>
                </a:solidFill>
              </a:rPr>
              <a:t>hugo</a:t>
            </a:r>
            <a:r>
              <a:rPr lang="en-CA" sz="1600" dirty="0">
                <a:solidFill>
                  <a:schemeClr val="bg1"/>
                </a:solidFill>
              </a:rPr>
              <a:t>-site</a:t>
            </a:r>
            <a:br>
              <a:rPr lang="en-CA" sz="1600" dirty="0">
                <a:solidFill>
                  <a:schemeClr val="bg1"/>
                </a:solidFill>
              </a:rPr>
            </a:br>
            <a:r>
              <a:rPr lang="en-CA" sz="1600" dirty="0">
                <a:solidFill>
                  <a:schemeClr val="bg1"/>
                </a:solidFill>
              </a:rPr>
              <a:t>COPY </a:t>
            </a:r>
            <a:r>
              <a:rPr lang="en-CA" sz="1600" dirty="0" err="1">
                <a:solidFill>
                  <a:schemeClr val="bg1"/>
                </a:solidFill>
              </a:rPr>
              <a:t>hugo</a:t>
            </a:r>
            <a:r>
              <a:rPr lang="en-CA" sz="1600" dirty="0">
                <a:solidFill>
                  <a:schemeClr val="bg1"/>
                </a:solidFill>
              </a:rPr>
              <a:t>-site .</a:t>
            </a:r>
            <a:br>
              <a:rPr lang="en-CA" sz="1600" dirty="0">
                <a:solidFill>
                  <a:schemeClr val="bg1"/>
                </a:solidFill>
              </a:rPr>
            </a:br>
            <a:br>
              <a:rPr lang="en-CA" sz="1600" dirty="0">
                <a:solidFill>
                  <a:schemeClr val="bg1"/>
                </a:solidFill>
              </a:rPr>
            </a:br>
            <a:r>
              <a:rPr lang="en-CA" sz="1600" dirty="0">
                <a:solidFill>
                  <a:schemeClr val="bg1"/>
                </a:solidFill>
              </a:rPr>
              <a:t>RUN /</a:t>
            </a:r>
            <a:r>
              <a:rPr lang="en-CA" sz="1600" dirty="0" err="1">
                <a:solidFill>
                  <a:schemeClr val="bg1"/>
                </a:solidFill>
              </a:rPr>
              <a:t>hugo</a:t>
            </a:r>
            <a:r>
              <a:rPr lang="en-CA" sz="1600" dirty="0">
                <a:solidFill>
                  <a:schemeClr val="bg1"/>
                </a:solidFill>
              </a:rPr>
              <a:t> -v -s /</a:t>
            </a:r>
            <a:r>
              <a:rPr lang="en-CA" sz="1600" dirty="0" err="1">
                <a:solidFill>
                  <a:schemeClr val="bg1"/>
                </a:solidFill>
              </a:rPr>
              <a:t>hugo</a:t>
            </a:r>
            <a:r>
              <a:rPr lang="en-CA" sz="1600" dirty="0">
                <a:solidFill>
                  <a:schemeClr val="bg1"/>
                </a:solidFill>
              </a:rPr>
              <a:t>-site -d /</a:t>
            </a:r>
            <a:r>
              <a:rPr lang="en-CA" sz="1600" dirty="0" err="1">
                <a:solidFill>
                  <a:schemeClr val="bg1"/>
                </a:solidFill>
              </a:rPr>
              <a:t>usr</a:t>
            </a:r>
            <a:r>
              <a:rPr lang="en-CA" sz="1600" dirty="0">
                <a:solidFill>
                  <a:schemeClr val="bg1"/>
                </a:solidFill>
              </a:rPr>
              <a:t>/share/</a:t>
            </a:r>
            <a:r>
              <a:rPr lang="en-CA" sz="1600" dirty="0" err="1">
                <a:solidFill>
                  <a:schemeClr val="bg1"/>
                </a:solidFill>
              </a:rPr>
              <a:t>nginx</a:t>
            </a:r>
            <a:r>
              <a:rPr lang="en-CA" sz="1600" dirty="0">
                <a:solidFill>
                  <a:schemeClr val="bg1"/>
                </a:solidFill>
              </a:rPr>
              <a:t>/html</a:t>
            </a:r>
            <a:br>
              <a:rPr lang="en-CA" sz="1600" dirty="0">
                <a:solidFill>
                  <a:schemeClr val="bg1"/>
                </a:solidFill>
              </a:rPr>
            </a:br>
            <a:br>
              <a:rPr lang="en-CA" sz="1600" dirty="0">
                <a:solidFill>
                  <a:schemeClr val="bg1"/>
                </a:solidFill>
              </a:rPr>
            </a:br>
            <a:r>
              <a:rPr lang="en-CA" sz="1600" dirty="0">
                <a:solidFill>
                  <a:schemeClr val="bg1"/>
                </a:solidFill>
              </a:rPr>
              <a:t>EXPOSE 80</a:t>
            </a:r>
            <a:endParaRPr lang="en-CA" dirty="0">
              <a:solidFill>
                <a:schemeClr val="bg1"/>
              </a:solidFill>
              <a:latin typeface="Menlo" panose="020B0609030804020204" pitchFamily="49" charset="0"/>
            </a:endParaRPr>
          </a:p>
        </p:txBody>
      </p:sp>
      <p:sp>
        <p:nvSpPr>
          <p:cNvPr id="5" name="Title 1">
            <a:extLst>
              <a:ext uri="{FF2B5EF4-FFF2-40B4-BE49-F238E27FC236}">
                <a16:creationId xmlns:a16="http://schemas.microsoft.com/office/drawing/2014/main" id="{9BB53C53-86B7-BD4E-846F-085607F68557}"/>
              </a:ext>
            </a:extLst>
          </p:cNvPr>
          <p:cNvSpPr>
            <a:spLocks noGrp="1"/>
          </p:cNvSpPr>
          <p:nvPr>
            <p:ph type="title"/>
          </p:nvPr>
        </p:nvSpPr>
        <p:spPr>
          <a:xfrm>
            <a:off x="269241" y="289959"/>
            <a:ext cx="11655840" cy="899537"/>
          </a:xfrm>
        </p:spPr>
        <p:txBody>
          <a:bodyPr/>
          <a:lstStyle/>
          <a:p>
            <a:r>
              <a:rPr lang="en-US" dirty="0"/>
              <a:t>Anatomy of a </a:t>
            </a:r>
            <a:r>
              <a:rPr lang="en-US" dirty="0" err="1"/>
              <a:t>Dockerfile</a:t>
            </a:r>
            <a:endParaRPr lang="en-US" dirty="0"/>
          </a:p>
        </p:txBody>
      </p:sp>
      <p:pic>
        <p:nvPicPr>
          <p:cNvPr id="6" name="Picture 5">
            <a:extLst>
              <a:ext uri="{FF2B5EF4-FFF2-40B4-BE49-F238E27FC236}">
                <a16:creationId xmlns:a16="http://schemas.microsoft.com/office/drawing/2014/main" id="{79A0324B-A641-834A-810F-EE182459327E}"/>
              </a:ext>
            </a:extLst>
          </p:cNvPr>
          <p:cNvPicPr>
            <a:picLocks noChangeAspect="1"/>
          </p:cNvPicPr>
          <p:nvPr/>
        </p:nvPicPr>
        <p:blipFill>
          <a:blip r:embed="rId3"/>
          <a:stretch>
            <a:fillRect/>
          </a:stretch>
        </p:blipFill>
        <p:spPr>
          <a:xfrm>
            <a:off x="6405860" y="1714853"/>
            <a:ext cx="5786142" cy="4020297"/>
          </a:xfrm>
          <a:prstGeom prst="rect">
            <a:avLst/>
          </a:prstGeom>
        </p:spPr>
      </p:pic>
      <p:sp>
        <p:nvSpPr>
          <p:cNvPr id="7" name="Rectangle 6">
            <a:extLst>
              <a:ext uri="{FF2B5EF4-FFF2-40B4-BE49-F238E27FC236}">
                <a16:creationId xmlns:a16="http://schemas.microsoft.com/office/drawing/2014/main" id="{5FD541DD-FB42-4759-8443-CC525CC4835C}"/>
              </a:ext>
            </a:extLst>
          </p:cNvPr>
          <p:cNvSpPr/>
          <p:nvPr/>
        </p:nvSpPr>
        <p:spPr>
          <a:xfrm>
            <a:off x="339108" y="5580691"/>
            <a:ext cx="1060814" cy="410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8" name="TextBox 7">
            <a:extLst>
              <a:ext uri="{FF2B5EF4-FFF2-40B4-BE49-F238E27FC236}">
                <a16:creationId xmlns:a16="http://schemas.microsoft.com/office/drawing/2014/main" id="{E919D11D-B843-46C9-8976-318EF5E96D8C}"/>
              </a:ext>
            </a:extLst>
          </p:cNvPr>
          <p:cNvSpPr txBox="1"/>
          <p:nvPr/>
        </p:nvSpPr>
        <p:spPr>
          <a:xfrm>
            <a:off x="2626961" y="4317993"/>
            <a:ext cx="1379003" cy="814478"/>
          </a:xfrm>
          <a:prstGeom prst="rect">
            <a:avLst/>
          </a:prstGeom>
          <a:solidFill>
            <a:schemeClr val="bg1"/>
          </a:solidFill>
          <a:ln w="28575">
            <a:solidFill>
              <a:srgbClr val="FF0000"/>
            </a:solidFill>
          </a:ln>
        </p:spPr>
        <p:txBody>
          <a:bodyPr vert="horz" wrap="square" lIns="89642" tIns="89642" rIns="89642" bIns="89642" rtlCol="0" anchor="t">
            <a:spAutoFit/>
          </a:bodyPr>
          <a:lstStyle/>
          <a:p>
            <a:pPr algn="ctr"/>
            <a:r>
              <a:rPr lang="en-US" sz="1372" dirty="0">
                <a:solidFill>
                  <a:srgbClr val="C00000"/>
                </a:solidFill>
                <a:latin typeface="Segoe UI" pitchFamily="34" charset="0"/>
                <a:ea typeface="Segoe UI" pitchFamily="34" charset="0"/>
                <a:cs typeface="Segoe UI" pitchFamily="34" charset="0"/>
              </a:rPr>
              <a:t>Where are we listening for traffic?</a:t>
            </a:r>
          </a:p>
        </p:txBody>
      </p:sp>
      <p:cxnSp>
        <p:nvCxnSpPr>
          <p:cNvPr id="9" name="Straight Connector 8">
            <a:extLst>
              <a:ext uri="{FF2B5EF4-FFF2-40B4-BE49-F238E27FC236}">
                <a16:creationId xmlns:a16="http://schemas.microsoft.com/office/drawing/2014/main" id="{B31F3308-E0EE-431D-872E-73A0A23DF0E7}"/>
              </a:ext>
            </a:extLst>
          </p:cNvPr>
          <p:cNvCxnSpPr>
            <a:cxnSpLocks/>
            <a:stCxn id="7" idx="3"/>
            <a:endCxn id="8" idx="1"/>
          </p:cNvCxnSpPr>
          <p:nvPr/>
        </p:nvCxnSpPr>
        <p:spPr>
          <a:xfrm flipV="1">
            <a:off x="1399922" y="4725232"/>
            <a:ext cx="1227039" cy="10607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CB24083-8BC0-4B80-80D5-DFB6BD1E25A1}"/>
              </a:ext>
            </a:extLst>
          </p:cNvPr>
          <p:cNvSpPr/>
          <p:nvPr/>
        </p:nvSpPr>
        <p:spPr>
          <a:xfrm>
            <a:off x="329098" y="1746788"/>
            <a:ext cx="1378321" cy="4105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1" name="TextBox 10">
            <a:extLst>
              <a:ext uri="{FF2B5EF4-FFF2-40B4-BE49-F238E27FC236}">
                <a16:creationId xmlns:a16="http://schemas.microsoft.com/office/drawing/2014/main" id="{2255EE8A-1C41-44A5-9C48-B6CF20ADF4E7}"/>
              </a:ext>
            </a:extLst>
          </p:cNvPr>
          <p:cNvSpPr txBox="1"/>
          <p:nvPr/>
        </p:nvSpPr>
        <p:spPr>
          <a:xfrm>
            <a:off x="3501073" y="1403135"/>
            <a:ext cx="2656344" cy="814478"/>
          </a:xfrm>
          <a:prstGeom prst="rect">
            <a:avLst/>
          </a:prstGeom>
          <a:solidFill>
            <a:schemeClr val="bg1"/>
          </a:solidFill>
          <a:ln w="28575">
            <a:solidFill>
              <a:srgbClr val="FF0000"/>
            </a:solidFill>
          </a:ln>
        </p:spPr>
        <p:txBody>
          <a:bodyPr vert="horz" wrap="square" lIns="89642" tIns="89642" rIns="89642" bIns="89642" rtlCol="0" anchor="t">
            <a:spAutoFit/>
          </a:bodyPr>
          <a:lstStyle/>
          <a:p>
            <a:pPr algn="ctr"/>
            <a:r>
              <a:rPr lang="en-US" sz="1372" dirty="0">
                <a:solidFill>
                  <a:srgbClr val="FF0000"/>
                </a:solidFill>
                <a:latin typeface="Segoe UI" pitchFamily="34" charset="0"/>
                <a:ea typeface="Segoe UI" pitchFamily="34" charset="0"/>
                <a:cs typeface="Segoe UI" pitchFamily="34" charset="0"/>
              </a:rPr>
              <a:t>Our base – from where we should start to build this container</a:t>
            </a:r>
          </a:p>
        </p:txBody>
      </p:sp>
      <p:cxnSp>
        <p:nvCxnSpPr>
          <p:cNvPr id="14" name="Straight Connector 13">
            <a:extLst>
              <a:ext uri="{FF2B5EF4-FFF2-40B4-BE49-F238E27FC236}">
                <a16:creationId xmlns:a16="http://schemas.microsoft.com/office/drawing/2014/main" id="{26513F6C-DC22-46FD-8540-ED2A7440FCBF}"/>
              </a:ext>
            </a:extLst>
          </p:cNvPr>
          <p:cNvCxnSpPr>
            <a:cxnSpLocks/>
            <a:stCxn id="10" idx="0"/>
            <a:endCxn id="11" idx="1"/>
          </p:cNvCxnSpPr>
          <p:nvPr/>
        </p:nvCxnSpPr>
        <p:spPr>
          <a:xfrm>
            <a:off x="1018259" y="1746788"/>
            <a:ext cx="2482814" cy="635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3BB9999-64CD-47EB-8DC9-632258C81917}"/>
              </a:ext>
            </a:extLst>
          </p:cNvPr>
          <p:cNvSpPr/>
          <p:nvPr/>
        </p:nvSpPr>
        <p:spPr>
          <a:xfrm>
            <a:off x="329098" y="2856488"/>
            <a:ext cx="5934137" cy="3134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dirty="0" err="1"/>
          </a:p>
        </p:txBody>
      </p:sp>
      <p:sp>
        <p:nvSpPr>
          <p:cNvPr id="16" name="TextBox 15">
            <a:extLst>
              <a:ext uri="{FF2B5EF4-FFF2-40B4-BE49-F238E27FC236}">
                <a16:creationId xmlns:a16="http://schemas.microsoft.com/office/drawing/2014/main" id="{6DBFEC0D-AAA0-4D65-92B4-415FDA89C3E6}"/>
              </a:ext>
            </a:extLst>
          </p:cNvPr>
          <p:cNvSpPr txBox="1"/>
          <p:nvPr/>
        </p:nvSpPr>
        <p:spPr>
          <a:xfrm>
            <a:off x="6432905" y="4205598"/>
            <a:ext cx="1567674" cy="603330"/>
          </a:xfrm>
          <a:prstGeom prst="rect">
            <a:avLst/>
          </a:prstGeom>
          <a:solidFill>
            <a:schemeClr val="bg1"/>
          </a:solidFill>
          <a:ln w="28575">
            <a:solidFill>
              <a:srgbClr val="FF0000"/>
            </a:solidFill>
          </a:ln>
        </p:spPr>
        <p:txBody>
          <a:bodyPr vert="horz" wrap="square" lIns="89642" tIns="89642" rIns="89642" bIns="89642" rtlCol="0" anchor="t">
            <a:spAutoFit/>
          </a:bodyPr>
          <a:lstStyle/>
          <a:p>
            <a:pPr algn="ctr"/>
            <a:r>
              <a:rPr lang="en-US" sz="1372" dirty="0">
                <a:solidFill>
                  <a:srgbClr val="FF0000"/>
                </a:solidFill>
                <a:latin typeface="Segoe UI" pitchFamily="34" charset="0"/>
                <a:ea typeface="Segoe UI" pitchFamily="34" charset="0"/>
                <a:cs typeface="Segoe UI" pitchFamily="34" charset="0"/>
              </a:rPr>
              <a:t>How are we building this ?</a:t>
            </a:r>
          </a:p>
        </p:txBody>
      </p:sp>
      <p:cxnSp>
        <p:nvCxnSpPr>
          <p:cNvPr id="17" name="Straight Connector 16">
            <a:extLst>
              <a:ext uri="{FF2B5EF4-FFF2-40B4-BE49-F238E27FC236}">
                <a16:creationId xmlns:a16="http://schemas.microsoft.com/office/drawing/2014/main" id="{A2B0A0B6-E2ED-48B6-91C0-B53B207DD7D2}"/>
              </a:ext>
            </a:extLst>
          </p:cNvPr>
          <p:cNvCxnSpPr>
            <a:cxnSpLocks/>
            <a:stCxn id="15" idx="3"/>
            <a:endCxn id="16" idx="1"/>
          </p:cNvCxnSpPr>
          <p:nvPr/>
        </p:nvCxnSpPr>
        <p:spPr>
          <a:xfrm>
            <a:off x="6263235" y="4423882"/>
            <a:ext cx="169670" cy="833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7240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BB53C53-86B7-BD4E-846F-085607F68557}"/>
              </a:ext>
            </a:extLst>
          </p:cNvPr>
          <p:cNvSpPr>
            <a:spLocks noGrp="1"/>
          </p:cNvSpPr>
          <p:nvPr>
            <p:ph type="title"/>
          </p:nvPr>
        </p:nvSpPr>
        <p:spPr>
          <a:xfrm>
            <a:off x="269241" y="289959"/>
            <a:ext cx="11655840" cy="899537"/>
          </a:xfrm>
        </p:spPr>
        <p:txBody>
          <a:bodyPr/>
          <a:lstStyle/>
          <a:p>
            <a:r>
              <a:rPr lang="en-US" dirty="0"/>
              <a:t>The Application</a:t>
            </a:r>
          </a:p>
        </p:txBody>
      </p:sp>
      <p:pic>
        <p:nvPicPr>
          <p:cNvPr id="2" name="Picture 1">
            <a:extLst>
              <a:ext uri="{FF2B5EF4-FFF2-40B4-BE49-F238E27FC236}">
                <a16:creationId xmlns:a16="http://schemas.microsoft.com/office/drawing/2014/main" id="{EEA8F327-B99D-4A62-B498-99B3213CF9B7}"/>
              </a:ext>
            </a:extLst>
          </p:cNvPr>
          <p:cNvPicPr>
            <a:picLocks noChangeAspect="1"/>
          </p:cNvPicPr>
          <p:nvPr/>
        </p:nvPicPr>
        <p:blipFill>
          <a:blip r:embed="rId3"/>
          <a:stretch>
            <a:fillRect/>
          </a:stretch>
        </p:blipFill>
        <p:spPr>
          <a:xfrm>
            <a:off x="6773032" y="467509"/>
            <a:ext cx="4539301" cy="5719294"/>
          </a:xfrm>
          <a:prstGeom prst="rect">
            <a:avLst/>
          </a:prstGeom>
        </p:spPr>
      </p:pic>
      <p:pic>
        <p:nvPicPr>
          <p:cNvPr id="3" name="Picture 2">
            <a:extLst>
              <a:ext uri="{FF2B5EF4-FFF2-40B4-BE49-F238E27FC236}">
                <a16:creationId xmlns:a16="http://schemas.microsoft.com/office/drawing/2014/main" id="{669DC277-5A39-4FE3-A949-103C9C182893}"/>
              </a:ext>
            </a:extLst>
          </p:cNvPr>
          <p:cNvPicPr>
            <a:picLocks noChangeAspect="1"/>
          </p:cNvPicPr>
          <p:nvPr/>
        </p:nvPicPr>
        <p:blipFill>
          <a:blip r:embed="rId4"/>
          <a:stretch>
            <a:fillRect/>
          </a:stretch>
        </p:blipFill>
        <p:spPr>
          <a:xfrm>
            <a:off x="269241" y="1795378"/>
            <a:ext cx="6144118" cy="3666745"/>
          </a:xfrm>
          <a:prstGeom prst="rect">
            <a:avLst/>
          </a:prstGeom>
        </p:spPr>
      </p:pic>
    </p:spTree>
    <p:extLst>
      <p:ext uri="{BB962C8B-B14F-4D97-AF65-F5344CB8AC3E}">
        <p14:creationId xmlns:p14="http://schemas.microsoft.com/office/powerpoint/2010/main" val="40942116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p:txBody>
          <a:bodyPr/>
          <a:lstStyle/>
          <a:p>
            <a:r>
              <a:rPr lang="en-US" dirty="0" err="1"/>
              <a:t>Dockerfile</a:t>
            </a:r>
            <a:r>
              <a:rPr lang="en-US" dirty="0"/>
              <a:t> Creation</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3</a:t>
            </a:r>
          </a:p>
        </p:txBody>
      </p:sp>
    </p:spTree>
    <p:extLst>
      <p:ext uri="{BB962C8B-B14F-4D97-AF65-F5344CB8AC3E}">
        <p14:creationId xmlns:p14="http://schemas.microsoft.com/office/powerpoint/2010/main" val="110689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26487" y="303623"/>
            <a:ext cx="2464818" cy="619939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179243"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1672" y="703059"/>
            <a:ext cx="2285972" cy="1890616"/>
          </a:xfrm>
          <a:prstGeom prst="rect">
            <a:avLst/>
          </a:prstGeom>
        </p:spPr>
      </p:pic>
      <p:sp>
        <p:nvSpPr>
          <p:cNvPr id="3" name="TextBox 2"/>
          <p:cNvSpPr txBox="1"/>
          <p:nvPr/>
        </p:nvSpPr>
        <p:spPr>
          <a:xfrm>
            <a:off x="977775" y="206198"/>
            <a:ext cx="216605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solidFill>
                  <a:srgbClr val="FFFFFF"/>
                </a:solidFill>
                <a:latin typeface="Segoe UI Semilight"/>
              </a:rPr>
              <a:t>VM Host</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1672" y="2607394"/>
            <a:ext cx="2285972" cy="1890616"/>
          </a:xfrm>
          <a:prstGeom prst="rect">
            <a:avLst/>
          </a:prstGeom>
        </p:spPr>
      </p:pic>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3333" y="4511729"/>
            <a:ext cx="2285972" cy="1890616"/>
          </a:xfrm>
          <a:prstGeom prst="rect">
            <a:avLst/>
          </a:prstGeom>
        </p:spPr>
      </p:pic>
      <p:sp>
        <p:nvSpPr>
          <p:cNvPr id="33" name="Rectangle 32"/>
          <p:cNvSpPr/>
          <p:nvPr/>
        </p:nvSpPr>
        <p:spPr bwMode="auto">
          <a:xfrm>
            <a:off x="3536430" y="303623"/>
            <a:ext cx="2464818" cy="619939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179243"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1617" y="703059"/>
            <a:ext cx="2285972" cy="1890616"/>
          </a:xfrm>
          <a:prstGeom prst="rect">
            <a:avLst/>
          </a:prstGeom>
        </p:spPr>
      </p:pic>
      <p:sp>
        <p:nvSpPr>
          <p:cNvPr id="35" name="TextBox 34"/>
          <p:cNvSpPr txBox="1"/>
          <p:nvPr/>
        </p:nvSpPr>
        <p:spPr>
          <a:xfrm>
            <a:off x="3487718" y="206198"/>
            <a:ext cx="216605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solidFill>
                  <a:srgbClr val="FFFFFF"/>
                </a:solidFill>
                <a:latin typeface="Segoe UI Semilight"/>
              </a:rPr>
              <a:t>VM Host</a:t>
            </a:r>
          </a:p>
        </p:txBody>
      </p:sp>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1617" y="2607394"/>
            <a:ext cx="2285972" cy="1890616"/>
          </a:xfrm>
          <a:prstGeom prst="rect">
            <a:avLst/>
          </a:prstGeom>
        </p:spPr>
      </p:pic>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93278" y="4511729"/>
            <a:ext cx="2285972" cy="1890616"/>
          </a:xfrm>
          <a:prstGeom prst="rect">
            <a:avLst/>
          </a:prstGeom>
        </p:spPr>
      </p:pic>
      <p:sp>
        <p:nvSpPr>
          <p:cNvPr id="38" name="Rectangle 37"/>
          <p:cNvSpPr/>
          <p:nvPr/>
        </p:nvSpPr>
        <p:spPr bwMode="auto">
          <a:xfrm>
            <a:off x="6056015" y="303623"/>
            <a:ext cx="2464818" cy="619939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179243"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1201" y="703059"/>
            <a:ext cx="2285972" cy="1890616"/>
          </a:xfrm>
          <a:prstGeom prst="rect">
            <a:avLst/>
          </a:prstGeom>
        </p:spPr>
      </p:pic>
      <p:sp>
        <p:nvSpPr>
          <p:cNvPr id="40" name="TextBox 39"/>
          <p:cNvSpPr txBox="1"/>
          <p:nvPr/>
        </p:nvSpPr>
        <p:spPr>
          <a:xfrm>
            <a:off x="6007303" y="206198"/>
            <a:ext cx="216605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solidFill>
                  <a:srgbClr val="FFFFFF"/>
                </a:solidFill>
                <a:latin typeface="Segoe UI Semilight"/>
              </a:rPr>
              <a:t>VM Host</a:t>
            </a:r>
          </a:p>
        </p:txBody>
      </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1201" y="2607394"/>
            <a:ext cx="2285972" cy="1890616"/>
          </a:xfrm>
          <a:prstGeom prst="rect">
            <a:avLst/>
          </a:prstGeom>
        </p:spPr>
      </p:pic>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2862" y="4511729"/>
            <a:ext cx="2285972" cy="1890616"/>
          </a:xfrm>
          <a:prstGeom prst="rect">
            <a:avLst/>
          </a:prstGeom>
        </p:spPr>
      </p:pic>
      <p:sp>
        <p:nvSpPr>
          <p:cNvPr id="43" name="Rectangle 42"/>
          <p:cNvSpPr/>
          <p:nvPr/>
        </p:nvSpPr>
        <p:spPr bwMode="auto">
          <a:xfrm>
            <a:off x="8570325" y="303623"/>
            <a:ext cx="2464818" cy="6199392"/>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noAutofit/>
          </a:bodyPr>
          <a:lstStyle/>
          <a:p>
            <a:pPr marL="179243"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511" y="703059"/>
            <a:ext cx="2285972" cy="1890616"/>
          </a:xfrm>
          <a:prstGeom prst="rect">
            <a:avLst/>
          </a:prstGeom>
        </p:spPr>
      </p:pic>
      <p:sp>
        <p:nvSpPr>
          <p:cNvPr id="45" name="TextBox 44"/>
          <p:cNvSpPr txBox="1"/>
          <p:nvPr/>
        </p:nvSpPr>
        <p:spPr>
          <a:xfrm>
            <a:off x="8521613" y="206198"/>
            <a:ext cx="2166053" cy="621968"/>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solidFill>
                  <a:srgbClr val="FFFFFF"/>
                </a:solidFill>
                <a:latin typeface="Segoe UI Semilight"/>
              </a:rPr>
              <a:t>VM Host</a:t>
            </a: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5511" y="2607394"/>
            <a:ext cx="2285972" cy="1890616"/>
          </a:xfrm>
          <a:prstGeom prst="rect">
            <a:avLst/>
          </a:prstGeom>
        </p:spPr>
      </p:pic>
      <p:pic>
        <p:nvPicPr>
          <p:cNvPr id="47" name="Picture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7172" y="4511729"/>
            <a:ext cx="2285972" cy="1890616"/>
          </a:xfrm>
          <a:prstGeom prst="rect">
            <a:avLst/>
          </a:prstGeom>
        </p:spPr>
      </p:pic>
      <p:sp>
        <p:nvSpPr>
          <p:cNvPr id="48" name="TextBox 47"/>
          <p:cNvSpPr txBox="1"/>
          <p:nvPr/>
        </p:nvSpPr>
        <p:spPr>
          <a:xfrm>
            <a:off x="3006999" y="1863802"/>
            <a:ext cx="6151352" cy="3208411"/>
          </a:xfrm>
          <a:prstGeom prst="rect">
            <a:avLst/>
          </a:prstGeom>
          <a:solidFill>
            <a:schemeClr val="accent2">
              <a:lumMod val="60000"/>
              <a:lumOff val="40000"/>
              <a:alpha val="74000"/>
            </a:schemeClr>
          </a:solidFill>
        </p:spPr>
        <p:txBody>
          <a:bodyPr vert="horz" wrap="square" lIns="179259" tIns="143407" rIns="179259" bIns="143407"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14192">
              <a:defRPr/>
            </a:pPr>
            <a:r>
              <a:rPr lang="en-US" sz="4704" dirty="0">
                <a:solidFill>
                  <a:srgbClr val="FFFFFF"/>
                </a:solidFill>
              </a:rPr>
              <a:t>But things get </a:t>
            </a:r>
          </a:p>
          <a:p>
            <a:pPr defTabSz="914192">
              <a:defRPr/>
            </a:pPr>
            <a:r>
              <a:rPr lang="en-US" sz="4704"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a:xfrm>
            <a:off x="269241" y="1189178"/>
            <a:ext cx="11655079" cy="353045"/>
          </a:xfrm>
        </p:spPr>
        <p:txBody>
          <a:bodyPr/>
          <a:lstStyle/>
          <a:p>
            <a:endParaRPr lang="en-US"/>
          </a:p>
        </p:txBody>
      </p:sp>
    </p:spTree>
    <p:extLst>
      <p:ext uri="{BB962C8B-B14F-4D97-AF65-F5344CB8AC3E}">
        <p14:creationId xmlns:p14="http://schemas.microsoft.com/office/powerpoint/2010/main" val="56503277"/>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298" y="142575"/>
            <a:ext cx="1304832" cy="3262079"/>
          </a:xfrm>
          <a:prstGeom prst="rect">
            <a:avLst/>
          </a:prstGeom>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0298" y="3404654"/>
            <a:ext cx="1304832" cy="3262079"/>
          </a:xfrm>
          <a:prstGeom prst="rect">
            <a:avLst/>
          </a:prstGeom>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5130" y="142575"/>
            <a:ext cx="1304832" cy="3262079"/>
          </a:xfrm>
          <a:prstGeom prst="rect">
            <a:avLst/>
          </a:prstGeom>
        </p:spPr>
      </p:pic>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5130" y="3404654"/>
            <a:ext cx="1304832" cy="3262079"/>
          </a:xfrm>
          <a:prstGeom prst="rect">
            <a:avLst/>
          </a:prstGeom>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69962" y="142575"/>
            <a:ext cx="1304832" cy="3262079"/>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69962" y="3404654"/>
            <a:ext cx="1304832" cy="3262079"/>
          </a:xfrm>
          <a:prstGeom prst="rect">
            <a:avLst/>
          </a:prstGeom>
        </p:spPr>
      </p:pic>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74794" y="142575"/>
            <a:ext cx="1304832" cy="3262079"/>
          </a:xfrm>
          <a:prstGeom prst="rect">
            <a:avLst/>
          </a:prstGeom>
        </p:spPr>
      </p:pic>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74794" y="3404654"/>
            <a:ext cx="1304832" cy="3262079"/>
          </a:xfrm>
          <a:prstGeom prst="rect">
            <a:avLst/>
          </a:prstGeom>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9625" y="142575"/>
            <a:ext cx="1304832" cy="3262079"/>
          </a:xfrm>
          <a:prstGeom prst="rect">
            <a:avLst/>
          </a:prstGeom>
        </p:spPr>
      </p:pic>
      <p:pic>
        <p:nvPicPr>
          <p:cNvPr id="52" name="Picture 5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9625" y="3404654"/>
            <a:ext cx="1304832" cy="3262079"/>
          </a:xfrm>
          <a:prstGeom prst="rect">
            <a:avLst/>
          </a:prstGeom>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4457" y="142575"/>
            <a:ext cx="1304832" cy="3262079"/>
          </a:xfrm>
          <a:prstGeom prst="rect">
            <a:avLst/>
          </a:prstGeom>
        </p:spPr>
      </p:pic>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4457" y="3404654"/>
            <a:ext cx="1304832" cy="3262079"/>
          </a:xfrm>
          <a:prstGeom prst="rect">
            <a:avLst/>
          </a:prstGeom>
        </p:spPr>
      </p:pic>
      <p:pic>
        <p:nvPicPr>
          <p:cNvPr id="55" name="Picture 5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89288" y="142575"/>
            <a:ext cx="1304832" cy="3262079"/>
          </a:xfrm>
          <a:prstGeom prst="rect">
            <a:avLst/>
          </a:prstGeom>
        </p:spPr>
      </p:pic>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89288" y="3404654"/>
            <a:ext cx="1304832" cy="3262079"/>
          </a:xfrm>
          <a:prstGeom prst="rect">
            <a:avLst/>
          </a:prstGeom>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94120" y="142575"/>
            <a:ext cx="1304832" cy="3262079"/>
          </a:xfrm>
          <a:prstGeom prst="rect">
            <a:avLst/>
          </a:prstGeom>
        </p:spPr>
      </p:pic>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94120" y="3404654"/>
            <a:ext cx="1304832" cy="3262079"/>
          </a:xfrm>
          <a:prstGeom prst="rect">
            <a:avLst/>
          </a:prstGeom>
        </p:spPr>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98951" y="144537"/>
            <a:ext cx="1304832" cy="3262079"/>
          </a:xfrm>
          <a:prstGeom prst="rect">
            <a:avLst/>
          </a:prstGeom>
        </p:spPr>
      </p:pic>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98951" y="3406616"/>
            <a:ext cx="1304832" cy="3262079"/>
          </a:xfrm>
          <a:prstGeom prst="rect">
            <a:avLst/>
          </a:prstGeom>
        </p:spPr>
      </p:pic>
      <p:sp>
        <p:nvSpPr>
          <p:cNvPr id="61" name="TextBox 60"/>
          <p:cNvSpPr txBox="1"/>
          <p:nvPr/>
        </p:nvSpPr>
        <p:spPr>
          <a:xfrm>
            <a:off x="3006999" y="1863802"/>
            <a:ext cx="6151352" cy="3208411"/>
          </a:xfrm>
          <a:prstGeom prst="rect">
            <a:avLst/>
          </a:prstGeom>
          <a:solidFill>
            <a:schemeClr val="accent2">
              <a:lumMod val="60000"/>
              <a:lumOff val="40000"/>
              <a:alpha val="74000"/>
            </a:schemeClr>
          </a:solidFill>
        </p:spPr>
        <p:txBody>
          <a:bodyPr vert="horz" wrap="square" lIns="179259" tIns="143407" rIns="179259" bIns="143407"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14192">
              <a:defRPr/>
            </a:pPr>
            <a:r>
              <a:rPr lang="en-US" sz="4704"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a:xfrm>
            <a:off x="269241" y="1189178"/>
            <a:ext cx="11655079" cy="353045"/>
          </a:xfrm>
        </p:spPr>
        <p:txBody>
          <a:bodyPr/>
          <a:lstStyle/>
          <a:p>
            <a:endParaRPr lang="en-US"/>
          </a:p>
        </p:txBody>
      </p:sp>
    </p:spTree>
    <p:extLst>
      <p:ext uri="{BB962C8B-B14F-4D97-AF65-F5344CB8AC3E}">
        <p14:creationId xmlns:p14="http://schemas.microsoft.com/office/powerpoint/2010/main" val="27894195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907" y="738191"/>
            <a:ext cx="11654187" cy="899409"/>
          </a:xfrm>
        </p:spPr>
        <p:txBody>
          <a:bodyPr/>
          <a:lstStyle/>
          <a:p>
            <a:pPr algn="ctr"/>
            <a:r>
              <a:rPr lang="en-US">
                <a:solidFill>
                  <a:schemeClr val="tx1"/>
                </a:solidFill>
              </a:rPr>
              <a:t>The elements of </a:t>
            </a:r>
            <a:r>
              <a:rPr lang="en-US">
                <a:solidFill>
                  <a:schemeClr val="accent1"/>
                </a:solidFill>
                <a:latin typeface="Segoe UI Semibold" panose="020B0702040204020203" pitchFamily="34" charset="0"/>
                <a:cs typeface="Segoe UI Semibold" panose="020B0702040204020203" pitchFamily="34" charset="0"/>
              </a:rPr>
              <a:t>orchestration</a:t>
            </a:r>
            <a:endParaRPr lang="en-US">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7370" y="3054243"/>
            <a:ext cx="9617263" cy="843535"/>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981" y="2614186"/>
            <a:ext cx="7116039"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7371" y="5099013"/>
            <a:ext cx="9711395" cy="843535"/>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pPr>
              <a:r>
                <a:rPr lang="en-US" sz="1765">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981" y="4658954"/>
            <a:ext cx="7116039"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3532" y="2288967"/>
            <a:ext cx="650437" cy="650437"/>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200" y="2288967"/>
            <a:ext cx="650437" cy="650437"/>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032" y="2288967"/>
            <a:ext cx="650437" cy="650437"/>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3532" y="4333735"/>
            <a:ext cx="650437" cy="650437"/>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365" y="4333735"/>
            <a:ext cx="650437" cy="650437"/>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200" y="4333735"/>
            <a:ext cx="650437" cy="650437"/>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032" y="4333735"/>
            <a:ext cx="650437" cy="650437"/>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365" y="2288967"/>
            <a:ext cx="650437" cy="650437"/>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spTree>
    <p:extLst>
      <p:ext uri="{BB962C8B-B14F-4D97-AF65-F5344CB8AC3E}">
        <p14:creationId xmlns:p14="http://schemas.microsoft.com/office/powerpoint/2010/main" val="1808524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907" y="738191"/>
            <a:ext cx="11654187" cy="899409"/>
          </a:xfrm>
        </p:spPr>
        <p:txBody>
          <a:bodyPr/>
          <a:lstStyle/>
          <a:p>
            <a:pPr algn="ctr"/>
            <a:r>
              <a:rPr lang="en-US">
                <a:solidFill>
                  <a:schemeClr val="accent1"/>
                </a:solidFill>
                <a:latin typeface="Segoe UI Semibold" panose="020B0702040204020203" pitchFamily="34" charset="0"/>
                <a:cs typeface="Segoe UI Semibold" panose="020B0702040204020203" pitchFamily="34" charset="0"/>
              </a:rPr>
              <a:t>Kubernetes</a:t>
            </a:r>
            <a:r>
              <a:rPr lang="en-US">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666" y="1884218"/>
            <a:ext cx="2016671" cy="2016671"/>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8252" y="4677334"/>
            <a:ext cx="7695498" cy="144003"/>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3075" y="5065165"/>
            <a:ext cx="10635632" cy="1197428"/>
            <a:chOff x="951037" y="5166472"/>
            <a:chExt cx="10850438" cy="1221612"/>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21612"/>
            </a:xfrm>
            <a:prstGeom prst="rect">
              <a:avLst/>
            </a:prstGeom>
            <a:noFill/>
          </p:spPr>
          <p:txBody>
            <a:bodyPr wrap="square" lIns="143407" tIns="143407" rIns="143407" bIns="143407" rtlCol="0">
              <a:spAutoFit/>
            </a:bodyPr>
            <a:lstStyle/>
            <a:p>
              <a:pPr algn="ctr" defTabSz="914192">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21612"/>
            </a:xfrm>
            <a:prstGeom prst="rect">
              <a:avLst/>
            </a:prstGeom>
            <a:noFill/>
          </p:spPr>
          <p:txBody>
            <a:bodyPr wrap="square" lIns="143407" tIns="143407" rIns="143407" bIns="143407" rtlCol="0">
              <a:spAutoFit/>
            </a:bodyPr>
            <a:lstStyle/>
            <a:p>
              <a:pPr algn="ctr" defTabSz="914192">
                <a:spcAft>
                  <a:spcPts val="588"/>
                </a:spcAft>
              </a:pPr>
              <a:r>
                <a:rPr lang="en-US" sz="1765">
                  <a:solidFill>
                    <a:srgbClr val="0072C6"/>
                  </a:solidFill>
                  <a:latin typeface="Segoe UI Semibold" panose="020B0702040204020203" pitchFamily="34" charset="0"/>
                  <a:cs typeface="Segoe UI Semibold" panose="020B0702040204020203" pitchFamily="34" charset="0"/>
                </a:rPr>
                <a:t>Extensible</a:t>
              </a:r>
              <a:r>
                <a:rPr lang="en-US" sz="1765">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pPr>
              <a:r>
                <a:rPr lang="en-US" sz="1765">
                  <a:solidFill>
                    <a:srgbClr val="505050"/>
                  </a:solidFill>
                  <a:latin typeface="Segoe UI"/>
                  <a:cs typeface="Segoe UI Semibold" panose="020B0702040204020203" pitchFamily="34" charset="0"/>
                </a:rPr>
                <a:t>Modular, pluggable, </a:t>
              </a:r>
              <a:r>
                <a:rPr lang="en-US" sz="1765" err="1">
                  <a:solidFill>
                    <a:srgbClr val="505050"/>
                  </a:solidFill>
                  <a:latin typeface="Segoe UI"/>
                  <a:cs typeface="Segoe UI Semibold" panose="020B0702040204020203" pitchFamily="34" charset="0"/>
                </a:rPr>
                <a:t>hookable</a:t>
              </a:r>
              <a:r>
                <a:rPr lang="en-US" sz="1765">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21612"/>
            </a:xfrm>
            <a:prstGeom prst="rect">
              <a:avLst/>
            </a:prstGeom>
            <a:noFill/>
          </p:spPr>
          <p:txBody>
            <a:bodyPr wrap="square" lIns="143407" tIns="143407" rIns="143407" bIns="143407" rtlCol="0">
              <a:spAutoFit/>
            </a:bodyPr>
            <a:lstStyle/>
            <a:p>
              <a:pPr algn="ctr" defTabSz="914192">
                <a:spcAft>
                  <a:spcPts val="588"/>
                </a:spcAft>
              </a:pPr>
              <a:r>
                <a:rPr lang="en-US" sz="1765">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pPr>
              <a:r>
                <a:rPr lang="en-US" sz="1765">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174"/>
            <a:ext cx="0" cy="525873"/>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699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A61E67-A53C-463E-9298-8E86F039A6E2}"/>
              </a:ext>
            </a:extLst>
          </p:cNvPr>
          <p:cNvSpPr>
            <a:spLocks noGrp="1"/>
          </p:cNvSpPr>
          <p:nvPr>
            <p:ph type="ftr" sz="quarter" idx="4294967295"/>
          </p:nvPr>
        </p:nvSpPr>
        <p:spPr>
          <a:xfrm>
            <a:off x="0" y="6624638"/>
            <a:ext cx="10133013" cy="225425"/>
          </a:xfrm>
          <a:prstGeom prst="rect">
            <a:avLst/>
          </a:prstGeom>
          <a:noFill/>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t>Kubernetes Academy © 2020 All Rights Reserved AZCode - https://kubernetes.ac</a:t>
            </a:r>
            <a:endParaRPr lang="en-CA" dirty="0"/>
          </a:p>
        </p:txBody>
      </p:sp>
      <p:sp>
        <p:nvSpPr>
          <p:cNvPr id="9" name="Content Placeholder 8">
            <a:extLst>
              <a:ext uri="{FF2B5EF4-FFF2-40B4-BE49-F238E27FC236}">
                <a16:creationId xmlns:a16="http://schemas.microsoft.com/office/drawing/2014/main" id="{E97EFB12-5108-4E12-9F6E-50639AA2E931}"/>
              </a:ext>
            </a:extLst>
          </p:cNvPr>
          <p:cNvSpPr>
            <a:spLocks noGrp="1"/>
          </p:cNvSpPr>
          <p:nvPr>
            <p:ph type="body" sz="quarter" idx="10"/>
          </p:nvPr>
        </p:nvSpPr>
        <p:spPr>
          <a:xfrm>
            <a:off x="437318" y="2139702"/>
            <a:ext cx="11339774" cy="4266617"/>
          </a:xfrm>
        </p:spPr>
        <p:txBody>
          <a:bodyPr/>
          <a:lstStyle/>
          <a:p>
            <a:r>
              <a:rPr lang="en-CA" noProof="0" dirty="0"/>
              <a:t>Kubernetes</a:t>
            </a:r>
          </a:p>
          <a:p>
            <a:pPr lvl="1"/>
            <a:r>
              <a:rPr lang="en-CA" dirty="0"/>
              <a:t>Helmsman in Greek</a:t>
            </a:r>
          </a:p>
          <a:p>
            <a:r>
              <a:rPr lang="en-CA" noProof="0" dirty="0"/>
              <a:t>K8s</a:t>
            </a:r>
          </a:p>
          <a:p>
            <a:pPr lvl="1"/>
            <a:r>
              <a:rPr lang="en-CA" dirty="0"/>
              <a:t>K – 8 letters – S</a:t>
            </a:r>
          </a:p>
          <a:p>
            <a:pPr lvl="1"/>
            <a:r>
              <a:rPr lang="en-CA" noProof="0" dirty="0"/>
              <a:t>Pronounced like Kate’s</a:t>
            </a:r>
          </a:p>
          <a:p>
            <a:r>
              <a:rPr lang="en-CA" dirty="0"/>
              <a:t>kubernetes.io</a:t>
            </a:r>
          </a:p>
          <a:p>
            <a:endParaRPr lang="en-CA" dirty="0"/>
          </a:p>
          <a:p>
            <a:endParaRPr lang="en-CA" dirty="0"/>
          </a:p>
          <a:p>
            <a:endParaRPr lang="en-CA" noProof="0" dirty="0"/>
          </a:p>
        </p:txBody>
      </p:sp>
      <p:sp>
        <p:nvSpPr>
          <p:cNvPr id="5" name="Title 4">
            <a:extLst>
              <a:ext uri="{FF2B5EF4-FFF2-40B4-BE49-F238E27FC236}">
                <a16:creationId xmlns:a16="http://schemas.microsoft.com/office/drawing/2014/main" id="{4BF4B260-81CF-4A48-82C4-D32CBE191AB9}"/>
              </a:ext>
            </a:extLst>
          </p:cNvPr>
          <p:cNvSpPr>
            <a:spLocks noGrp="1"/>
          </p:cNvSpPr>
          <p:nvPr>
            <p:ph type="title"/>
          </p:nvPr>
        </p:nvSpPr>
        <p:spPr/>
        <p:txBody>
          <a:bodyPr/>
          <a:lstStyle/>
          <a:p>
            <a:r>
              <a:rPr lang="el-GR" dirty="0"/>
              <a:t>κνβερνητης</a:t>
            </a:r>
            <a:r>
              <a:rPr lang="en-CA" noProof="0" dirty="0"/>
              <a:t> a.k.a. K8s</a:t>
            </a:r>
          </a:p>
        </p:txBody>
      </p:sp>
      <p:pic>
        <p:nvPicPr>
          <p:cNvPr id="10" name="Content Placeholder 7">
            <a:extLst>
              <a:ext uri="{FF2B5EF4-FFF2-40B4-BE49-F238E27FC236}">
                <a16:creationId xmlns:a16="http://schemas.microsoft.com/office/drawing/2014/main" id="{F6657F87-4503-4F9D-9498-D6471D291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8047" y="1248082"/>
            <a:ext cx="4108560" cy="3143048"/>
          </a:xfrm>
          <a:prstGeom prst="rect">
            <a:avLst/>
          </a:prstGeom>
        </p:spPr>
      </p:pic>
    </p:spTree>
    <p:extLst>
      <p:ext uri="{BB962C8B-B14F-4D97-AF65-F5344CB8AC3E}">
        <p14:creationId xmlns:p14="http://schemas.microsoft.com/office/powerpoint/2010/main" val="19195226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cloud native foundation">
            <a:extLst>
              <a:ext uri="{FF2B5EF4-FFF2-40B4-BE49-F238E27FC236}">
                <a16:creationId xmlns:a16="http://schemas.microsoft.com/office/drawing/2014/main" id="{C4324900-5E9F-4FF8-BE64-6A4A0206EF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75568" y="2429189"/>
            <a:ext cx="2910043" cy="146957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BF4B260-81CF-4A48-82C4-D32CBE191AB9}"/>
              </a:ext>
            </a:extLst>
          </p:cNvPr>
          <p:cNvSpPr>
            <a:spLocks noGrp="1"/>
          </p:cNvSpPr>
          <p:nvPr>
            <p:ph type="title"/>
          </p:nvPr>
        </p:nvSpPr>
        <p:spPr/>
        <p:txBody>
          <a:bodyPr/>
          <a:lstStyle/>
          <a:p>
            <a:r>
              <a:rPr lang="en-CA" noProof="0" dirty="0"/>
              <a:t>Kubernetes a.k.a. K8s</a:t>
            </a:r>
          </a:p>
        </p:txBody>
      </p:sp>
      <p:sp>
        <p:nvSpPr>
          <p:cNvPr id="9" name="Content Placeholder 8">
            <a:extLst>
              <a:ext uri="{FF2B5EF4-FFF2-40B4-BE49-F238E27FC236}">
                <a16:creationId xmlns:a16="http://schemas.microsoft.com/office/drawing/2014/main" id="{E97EFB12-5108-4E12-9F6E-50639AA2E931}"/>
              </a:ext>
            </a:extLst>
          </p:cNvPr>
          <p:cNvSpPr>
            <a:spLocks noGrp="1"/>
          </p:cNvSpPr>
          <p:nvPr>
            <p:ph type="body" sz="quarter" idx="10"/>
          </p:nvPr>
        </p:nvSpPr>
        <p:spPr/>
        <p:txBody>
          <a:bodyPr>
            <a:normAutofit/>
          </a:bodyPr>
          <a:lstStyle/>
          <a:p>
            <a:endParaRPr lang="en-CA" noProof="0" dirty="0"/>
          </a:p>
          <a:p>
            <a:pPr lvl="1"/>
            <a:endParaRPr lang="en-CA" noProof="0" dirty="0"/>
          </a:p>
        </p:txBody>
      </p:sp>
      <p:sp>
        <p:nvSpPr>
          <p:cNvPr id="3" name="Footer Placeholder 2">
            <a:extLst>
              <a:ext uri="{FF2B5EF4-FFF2-40B4-BE49-F238E27FC236}">
                <a16:creationId xmlns:a16="http://schemas.microsoft.com/office/drawing/2014/main" id="{12A61E67-A53C-463E-9298-8E86F039A6E2}"/>
              </a:ext>
            </a:extLst>
          </p:cNvPr>
          <p:cNvSpPr>
            <a:spLocks noGrp="1"/>
          </p:cNvSpPr>
          <p:nvPr>
            <p:ph type="ftr" sz="quarter" idx="4294967295"/>
          </p:nvPr>
        </p:nvSpPr>
        <p:spPr>
          <a:xfrm>
            <a:off x="0" y="6624638"/>
            <a:ext cx="10133013" cy="225425"/>
          </a:xfrm>
          <a:prstGeom prst="rect">
            <a:avLst/>
          </a:prstGeom>
          <a:noFill/>
        </p:spPr>
        <p:txBody>
          <a:bodyPr vert="horz" lIns="91440" tIns="45720" rIns="91440" bIns="45720" rtlCol="0" anchor="ctr"/>
          <a:lstStyle>
            <a:defPPr>
              <a:defRPr lang="en-US"/>
            </a:defPPr>
            <a:lvl1pPr marL="0" algn="ctr" defTabSz="457200" rtl="0" eaLnBrk="1" latinLnBrk="0" hangingPunct="1">
              <a:defRPr sz="1000" kern="1200">
                <a:solidFill>
                  <a:schemeClr val="bg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t>Kubernetes Academy © 2020 All Rights Reserved AZCode - https://kubernetes.ac</a:t>
            </a:r>
            <a:endParaRPr lang="en-CA" dirty="0"/>
          </a:p>
        </p:txBody>
      </p:sp>
      <p:pic>
        <p:nvPicPr>
          <p:cNvPr id="10" name="Content Placeholder 7">
            <a:extLst>
              <a:ext uri="{FF2B5EF4-FFF2-40B4-BE49-F238E27FC236}">
                <a16:creationId xmlns:a16="http://schemas.microsoft.com/office/drawing/2014/main" id="{F6657F87-4503-4F9D-9498-D6471D291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529" y="162860"/>
            <a:ext cx="2698123" cy="2064064"/>
          </a:xfrm>
          <a:prstGeom prst="rect">
            <a:avLst/>
          </a:prstGeom>
        </p:spPr>
      </p:pic>
      <p:sp>
        <p:nvSpPr>
          <p:cNvPr id="12" name="TextBox 11">
            <a:extLst>
              <a:ext uri="{FF2B5EF4-FFF2-40B4-BE49-F238E27FC236}">
                <a16:creationId xmlns:a16="http://schemas.microsoft.com/office/drawing/2014/main" id="{6B06B1F3-ADE9-4FC4-8547-BF543FFCC272}"/>
              </a:ext>
            </a:extLst>
          </p:cNvPr>
          <p:cNvSpPr txBox="1"/>
          <p:nvPr/>
        </p:nvSpPr>
        <p:spPr>
          <a:xfrm>
            <a:off x="716124" y="1825704"/>
            <a:ext cx="9678177" cy="2838341"/>
          </a:xfrm>
          <a:prstGeom prst="rect">
            <a:avLst/>
          </a:prstGeom>
          <a:noFill/>
        </p:spPr>
        <p:txBody>
          <a:bodyPr wrap="square">
            <a:spAutoFit/>
          </a:bodyPr>
          <a:lstStyle/>
          <a:p>
            <a:r>
              <a:rPr lang="en-US" sz="2549" dirty="0">
                <a:solidFill>
                  <a:srgbClr val="000000"/>
                </a:solidFill>
              </a:rPr>
              <a:t>Originated from Google</a:t>
            </a:r>
          </a:p>
          <a:p>
            <a:r>
              <a:rPr lang="en-US" sz="2549" dirty="0">
                <a:solidFill>
                  <a:srgbClr val="000000"/>
                </a:solidFill>
              </a:rPr>
              <a:t>v1.0 released on July 2015</a:t>
            </a:r>
          </a:p>
          <a:p>
            <a:r>
              <a:rPr lang="en-US" sz="2549" dirty="0">
                <a:solidFill>
                  <a:srgbClr val="000000"/>
                </a:solidFill>
              </a:rPr>
              <a:t>3rd gen container scheduler from Google</a:t>
            </a:r>
          </a:p>
          <a:p>
            <a:r>
              <a:rPr lang="en-US" sz="2549" dirty="0">
                <a:solidFill>
                  <a:srgbClr val="000000"/>
                </a:solidFill>
              </a:rPr>
              <a:t>Previous Google internal projects: Borg and Omega </a:t>
            </a:r>
          </a:p>
          <a:p>
            <a:endParaRPr lang="en-US" sz="2549" dirty="0">
              <a:solidFill>
                <a:srgbClr val="000000"/>
              </a:solidFill>
            </a:endParaRPr>
          </a:p>
          <a:p>
            <a:r>
              <a:rPr lang="en-US" sz="2549" dirty="0">
                <a:solidFill>
                  <a:srgbClr val="000000"/>
                </a:solidFill>
              </a:rPr>
              <a:t>Donated to the Cloud Native Computing Foundation (CNCF)</a:t>
            </a:r>
          </a:p>
          <a:p>
            <a:r>
              <a:rPr lang="en-US" sz="2549" dirty="0">
                <a:solidFill>
                  <a:srgbClr val="000000"/>
                </a:solidFill>
              </a:rPr>
              <a:t>www.cncf.io</a:t>
            </a:r>
          </a:p>
        </p:txBody>
      </p:sp>
    </p:spTree>
    <p:extLst>
      <p:ext uri="{BB962C8B-B14F-4D97-AF65-F5344CB8AC3E}">
        <p14:creationId xmlns:p14="http://schemas.microsoft.com/office/powerpoint/2010/main" val="21368390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5" name="Text Placeholder 2">
            <a:extLst>
              <a:ext uri="{FF2B5EF4-FFF2-40B4-BE49-F238E27FC236}">
                <a16:creationId xmlns:a16="http://schemas.microsoft.com/office/drawing/2014/main" id="{6830FECB-B3B1-4266-9918-EB0D7DF0A170}"/>
              </a:ext>
            </a:extLst>
          </p:cNvPr>
          <p:cNvGraphicFramePr/>
          <p:nvPr>
            <p:extLst>
              <p:ext uri="{D42A27DB-BD31-4B8C-83A1-F6EECF244321}">
                <p14:modId xmlns:p14="http://schemas.microsoft.com/office/powerpoint/2010/main" val="738211270"/>
              </p:ext>
            </p:extLst>
          </p:nvPr>
        </p:nvGraphicFramePr>
        <p:xfrm>
          <a:off x="-965200" y="1729135"/>
          <a:ext cx="13676343" cy="2017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4F47688C-2508-7549-82B5-E42CE8BAC5A6}"/>
              </a:ext>
            </a:extLst>
          </p:cNvPr>
          <p:cNvSpPr txBox="1">
            <a:spLocks/>
          </p:cNvSpPr>
          <p:nvPr/>
        </p:nvSpPr>
        <p:spPr>
          <a:xfrm>
            <a:off x="1502808" y="2368146"/>
            <a:ext cx="373676" cy="739343"/>
          </a:xfrm>
          <a:prstGeom prst="rect">
            <a:avLst/>
          </a:prstGeom>
        </p:spPr>
        <p:txBody>
          <a:bodyPr vert="horz" wrap="square" lIns="0" tIns="164592" rIns="0" bIns="0" rtlCol="0" anchor="t">
            <a:norm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r>
              <a:rPr lang="en-CA" dirty="0"/>
              <a:t>1</a:t>
            </a:r>
          </a:p>
        </p:txBody>
      </p:sp>
      <p:sp>
        <p:nvSpPr>
          <p:cNvPr id="7" name="Title 1">
            <a:extLst>
              <a:ext uri="{FF2B5EF4-FFF2-40B4-BE49-F238E27FC236}">
                <a16:creationId xmlns:a16="http://schemas.microsoft.com/office/drawing/2014/main" id="{61C151C2-079B-3344-8D19-F2E7384C176B}"/>
              </a:ext>
            </a:extLst>
          </p:cNvPr>
          <p:cNvSpPr txBox="1">
            <a:spLocks/>
          </p:cNvSpPr>
          <p:nvPr/>
        </p:nvSpPr>
        <p:spPr>
          <a:xfrm>
            <a:off x="4680068" y="2368146"/>
            <a:ext cx="373676" cy="739343"/>
          </a:xfrm>
          <a:prstGeom prst="rect">
            <a:avLst/>
          </a:prstGeom>
        </p:spPr>
        <p:txBody>
          <a:bodyPr vert="horz" wrap="square" lIns="0" tIns="164592" rIns="0" bIns="0" rtlCol="0" anchor="t">
            <a:norm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r>
              <a:rPr lang="en-CA" dirty="0"/>
              <a:t>2</a:t>
            </a:r>
          </a:p>
        </p:txBody>
      </p:sp>
      <p:sp>
        <p:nvSpPr>
          <p:cNvPr id="8" name="Title 1">
            <a:extLst>
              <a:ext uri="{FF2B5EF4-FFF2-40B4-BE49-F238E27FC236}">
                <a16:creationId xmlns:a16="http://schemas.microsoft.com/office/drawing/2014/main" id="{0D731A34-44B6-2844-A0D4-E0F27A32CFE4}"/>
              </a:ext>
            </a:extLst>
          </p:cNvPr>
          <p:cNvSpPr txBox="1">
            <a:spLocks/>
          </p:cNvSpPr>
          <p:nvPr/>
        </p:nvSpPr>
        <p:spPr>
          <a:xfrm>
            <a:off x="7915763" y="2368146"/>
            <a:ext cx="373676" cy="739343"/>
          </a:xfrm>
          <a:prstGeom prst="rect">
            <a:avLst/>
          </a:prstGeom>
        </p:spPr>
        <p:txBody>
          <a:bodyPr vert="horz" wrap="square" lIns="0" tIns="164592" rIns="0" bIns="0" rtlCol="0" anchor="t">
            <a:norm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r>
              <a:rPr lang="en-CA" dirty="0"/>
              <a:t>3</a:t>
            </a:r>
          </a:p>
        </p:txBody>
      </p:sp>
      <p:sp>
        <p:nvSpPr>
          <p:cNvPr id="4" name="TextBox 3">
            <a:extLst>
              <a:ext uri="{FF2B5EF4-FFF2-40B4-BE49-F238E27FC236}">
                <a16:creationId xmlns:a16="http://schemas.microsoft.com/office/drawing/2014/main" id="{29F1DD6B-870F-E440-876A-D0E5FAFFF55C}"/>
              </a:ext>
            </a:extLst>
          </p:cNvPr>
          <p:cNvSpPr txBox="1"/>
          <p:nvPr/>
        </p:nvSpPr>
        <p:spPr>
          <a:xfrm>
            <a:off x="4390451" y="3343600"/>
            <a:ext cx="3411097" cy="2028248"/>
          </a:xfrm>
          <a:prstGeom prst="rect">
            <a:avLst/>
          </a:prstGeom>
          <a:noFill/>
        </p:spPr>
        <p:txBody>
          <a:bodyPr wrap="square" lIns="182880" tIns="146304" rIns="182880" bIns="146304" rtlCol="0">
            <a:spAutoFit/>
          </a:bodyPr>
          <a:lstStyle/>
          <a:p>
            <a:pPr marL="342900" indent="-34290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Sept 30, 1-4pm PDT</a:t>
            </a:r>
          </a:p>
          <a:p>
            <a:pPr marL="342900" indent="-34290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Kubernetes Service deep dive, Helm &amp; Secrets</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
        <p:nvSpPr>
          <p:cNvPr id="9" name="Title 1">
            <a:extLst>
              <a:ext uri="{FF2B5EF4-FFF2-40B4-BE49-F238E27FC236}">
                <a16:creationId xmlns:a16="http://schemas.microsoft.com/office/drawing/2014/main" id="{F1EC75DE-947A-814A-A966-70862CC3B18A}"/>
              </a:ext>
            </a:extLst>
          </p:cNvPr>
          <p:cNvSpPr>
            <a:spLocks noGrp="1"/>
          </p:cNvSpPr>
          <p:nvPr>
            <p:ph type="title"/>
          </p:nvPr>
        </p:nvSpPr>
        <p:spPr>
          <a:xfrm>
            <a:off x="566124" y="478415"/>
            <a:ext cx="11336039" cy="739343"/>
          </a:xfrm>
          <a:prstGeom prst="rect">
            <a:avLst/>
          </a:prstGeom>
        </p:spPr>
        <p:txBody>
          <a:bodyPr wrap="square" anchor="t">
            <a:normAutofit/>
          </a:bodyPr>
          <a:lstStyle/>
          <a:p>
            <a:r>
              <a:rPr lang="en-US" dirty="0"/>
              <a:t>Kubernetes Explained: 3 Part Series</a:t>
            </a:r>
            <a:endParaRPr lang="en-CA" dirty="0"/>
          </a:p>
        </p:txBody>
      </p:sp>
      <p:sp>
        <p:nvSpPr>
          <p:cNvPr id="10" name="TextBox 9">
            <a:extLst>
              <a:ext uri="{FF2B5EF4-FFF2-40B4-BE49-F238E27FC236}">
                <a16:creationId xmlns:a16="http://schemas.microsoft.com/office/drawing/2014/main" id="{D8CF99E2-5702-7642-87C8-8CD6ACB5FEA9}"/>
              </a:ext>
            </a:extLst>
          </p:cNvPr>
          <p:cNvSpPr txBox="1"/>
          <p:nvPr/>
        </p:nvSpPr>
        <p:spPr>
          <a:xfrm>
            <a:off x="1268971" y="3341224"/>
            <a:ext cx="3411097" cy="2028248"/>
          </a:xfrm>
          <a:prstGeom prst="rect">
            <a:avLst/>
          </a:prstGeom>
          <a:noFill/>
        </p:spPr>
        <p:txBody>
          <a:bodyPr wrap="square" lIns="182880" tIns="146304" rIns="182880" bIns="146304" rtlCol="0">
            <a:spAutoFit/>
          </a:bodyPr>
          <a:lstStyle/>
          <a:p>
            <a:pPr marL="285750" indent="-28575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Sept 23, 1-4pm PDT</a:t>
            </a:r>
          </a:p>
          <a:p>
            <a:pPr marL="285750" indent="-28575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Docker &amp; Kubernetes Basics</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DAAEC63D-4435-CE4C-858B-ED601AF78E04}"/>
              </a:ext>
            </a:extLst>
          </p:cNvPr>
          <p:cNvSpPr txBox="1"/>
          <p:nvPr/>
        </p:nvSpPr>
        <p:spPr>
          <a:xfrm>
            <a:off x="7801548" y="3341224"/>
            <a:ext cx="3411097" cy="18620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Oct 7, 1-4 PDT</a:t>
            </a:r>
          </a:p>
          <a:p>
            <a:pPr marL="342900" indent="-342900">
              <a:lnSpc>
                <a:spcPct val="15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Day 2 Operations: Security Monitoring &amp; Scaling</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986622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58AC-8B30-4FB7-8983-21F98E14FF48}"/>
              </a:ext>
            </a:extLst>
          </p:cNvPr>
          <p:cNvSpPr>
            <a:spLocks noGrp="1"/>
          </p:cNvSpPr>
          <p:nvPr>
            <p:ph type="title"/>
          </p:nvPr>
        </p:nvSpPr>
        <p:spPr/>
        <p:txBody>
          <a:bodyPr/>
          <a:lstStyle/>
          <a:p>
            <a:r>
              <a:rPr lang="en-CA" dirty="0"/>
              <a:t>Docker Desktop</a:t>
            </a:r>
          </a:p>
        </p:txBody>
      </p:sp>
      <p:pic>
        <p:nvPicPr>
          <p:cNvPr id="2050" name="Picture 2">
            <a:extLst>
              <a:ext uri="{FF2B5EF4-FFF2-40B4-BE49-F238E27FC236}">
                <a16:creationId xmlns:a16="http://schemas.microsoft.com/office/drawing/2014/main" id="{41CF8FEE-F41D-44A9-8662-3E96E2F45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393" y="1289142"/>
            <a:ext cx="8396099" cy="5371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77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2849" y="467095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from the</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Internet</a:t>
            </a:r>
          </a:p>
        </p:txBody>
      </p:sp>
    </p:spTree>
    <p:extLst>
      <p:ext uri="{BB962C8B-B14F-4D97-AF65-F5344CB8AC3E}">
        <p14:creationId xmlns:p14="http://schemas.microsoft.com/office/powerpoint/2010/main" val="166318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75"/>
                                        </p:tgtEl>
                                        <p:attrNameLst>
                                          <p:attrName>style.visibility</p:attrName>
                                        </p:attrNameLst>
                                      </p:cBhvr>
                                      <p:to>
                                        <p:strVal val="visible"/>
                                      </p:to>
                                    </p:set>
                                    <p:anim calcmode="lin" valueType="num">
                                      <p:cBhvr>
                                        <p:cTn id="69" dur="500" fill="hold"/>
                                        <p:tgtEl>
                                          <p:spTgt spid="275"/>
                                        </p:tgtEl>
                                        <p:attrNameLst>
                                          <p:attrName>ppt_w</p:attrName>
                                        </p:attrNameLst>
                                      </p:cBhvr>
                                      <p:tavLst>
                                        <p:tav tm="0">
                                          <p:val>
                                            <p:fltVal val="0"/>
                                          </p:val>
                                        </p:tav>
                                        <p:tav tm="100000">
                                          <p:val>
                                            <p:strVal val="#ppt_w"/>
                                          </p:val>
                                        </p:tav>
                                      </p:tavLst>
                                    </p:anim>
                                    <p:anim calcmode="lin" valueType="num">
                                      <p:cBhvr>
                                        <p:cTn id="70" dur="500" fill="hold"/>
                                        <p:tgtEl>
                                          <p:spTgt spid="275"/>
                                        </p:tgtEl>
                                        <p:attrNameLst>
                                          <p:attrName>ppt_h</p:attrName>
                                        </p:attrNameLst>
                                      </p:cBhvr>
                                      <p:tavLst>
                                        <p:tav tm="0">
                                          <p:val>
                                            <p:fltVal val="0"/>
                                          </p:val>
                                        </p:tav>
                                        <p:tav tm="100000">
                                          <p:val>
                                            <p:strVal val="#ppt_h"/>
                                          </p:val>
                                        </p:tav>
                                      </p:tavLst>
                                    </p:anim>
                                    <p:animEffect transition="in" filter="fade">
                                      <p:cBhvr>
                                        <p:cTn id="71" dur="500"/>
                                        <p:tgtEl>
                                          <p:spTgt spid="27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28"/>
                                        </p:tgtEl>
                                        <p:attrNameLst>
                                          <p:attrName>style.visibility</p:attrName>
                                        </p:attrNameLst>
                                      </p:cBhvr>
                                      <p:to>
                                        <p:strVal val="visible"/>
                                      </p:to>
                                    </p:set>
                                    <p:anim calcmode="lin" valueType="num">
                                      <p:cBhvr>
                                        <p:cTn id="74" dur="500" fill="hold"/>
                                        <p:tgtEl>
                                          <p:spTgt spid="328"/>
                                        </p:tgtEl>
                                        <p:attrNameLst>
                                          <p:attrName>ppt_w</p:attrName>
                                        </p:attrNameLst>
                                      </p:cBhvr>
                                      <p:tavLst>
                                        <p:tav tm="0">
                                          <p:val>
                                            <p:fltVal val="0"/>
                                          </p:val>
                                        </p:tav>
                                        <p:tav tm="100000">
                                          <p:val>
                                            <p:strVal val="#ppt_w"/>
                                          </p:val>
                                        </p:tav>
                                      </p:tavLst>
                                    </p:anim>
                                    <p:anim calcmode="lin" valueType="num">
                                      <p:cBhvr>
                                        <p:cTn id="75" dur="500" fill="hold"/>
                                        <p:tgtEl>
                                          <p:spTgt spid="328"/>
                                        </p:tgtEl>
                                        <p:attrNameLst>
                                          <p:attrName>ppt_h</p:attrName>
                                        </p:attrNameLst>
                                      </p:cBhvr>
                                      <p:tavLst>
                                        <p:tav tm="0">
                                          <p:val>
                                            <p:fltVal val="0"/>
                                          </p:val>
                                        </p:tav>
                                        <p:tav tm="100000">
                                          <p:val>
                                            <p:strVal val="#ppt_h"/>
                                          </p:val>
                                        </p:tav>
                                      </p:tavLst>
                                    </p:anim>
                                    <p:animEffect transition="in" filter="fade">
                                      <p:cBhvr>
                                        <p:cTn id="76" dur="500"/>
                                        <p:tgtEl>
                                          <p:spTgt spid="328"/>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76"/>
                                        </p:tgtEl>
                                        <p:attrNameLst>
                                          <p:attrName>style.visibility</p:attrName>
                                        </p:attrNameLst>
                                      </p:cBhvr>
                                      <p:to>
                                        <p:strVal val="visible"/>
                                      </p:to>
                                    </p:set>
                                    <p:animEffect transition="in" filter="fade">
                                      <p:cBhvr>
                                        <p:cTn id="80" dur="500"/>
                                        <p:tgtEl>
                                          <p:spTgt spid="2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1"/>
                                        </p:tgtEl>
                                        <p:attrNameLst>
                                          <p:attrName>style.visibility</p:attrName>
                                        </p:attrNameLst>
                                      </p:cBhvr>
                                      <p:to>
                                        <p:strVal val="visible"/>
                                      </p:to>
                                    </p:set>
                                    <p:animEffect transition="in" filter="fade">
                                      <p:cBhvr>
                                        <p:cTn id="83" dur="500"/>
                                        <p:tgtEl>
                                          <p:spTgt spid="331"/>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78"/>
                                        </p:tgtEl>
                                        <p:attrNameLst>
                                          <p:attrName>style.visibility</p:attrName>
                                        </p:attrNameLst>
                                      </p:cBhvr>
                                      <p:to>
                                        <p:strVal val="visible"/>
                                      </p:to>
                                    </p:set>
                                    <p:animEffect transition="in" filter="fade">
                                      <p:cBhvr>
                                        <p:cTn id="87" dur="500"/>
                                        <p:tgtEl>
                                          <p:spTgt spid="278"/>
                                        </p:tgtEl>
                                      </p:cBhvr>
                                    </p:animEffect>
                                  </p:childTnLst>
                                </p:cTn>
                              </p:par>
                              <p:par>
                                <p:cTn id="88" presetID="10" presetClass="entr" presetSubtype="0" fill="hold"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500"/>
                                        <p:tgtEl>
                                          <p:spTgt spid="4"/>
                                        </p:tgtEl>
                                      </p:cBhvr>
                                    </p:animEffect>
                                  </p:childTnLst>
                                </p:cTn>
                              </p:par>
                              <p:par>
                                <p:cTn id="94" presetID="10" presetClass="entr" presetSubtype="0" fill="hold" nodeType="withEffect">
                                  <p:stCondLst>
                                    <p:cond delay="0"/>
                                  </p:stCondLst>
                                  <p:childTnLst>
                                    <p:set>
                                      <p:cBhvr>
                                        <p:cTn id="95" dur="1" fill="hold">
                                          <p:stCondLst>
                                            <p:cond delay="0"/>
                                          </p:stCondLst>
                                        </p:cTn>
                                        <p:tgtEl>
                                          <p:spTgt spid="363"/>
                                        </p:tgtEl>
                                        <p:attrNameLst>
                                          <p:attrName>style.visibility</p:attrName>
                                        </p:attrNameLst>
                                      </p:cBhvr>
                                      <p:to>
                                        <p:strVal val="visible"/>
                                      </p:to>
                                    </p:set>
                                    <p:animEffect transition="in" filter="fade">
                                      <p:cBhvr>
                                        <p:cTn id="96" dur="500"/>
                                        <p:tgtEl>
                                          <p:spTgt spid="36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par>
                                <p:cTn id="102" presetID="10" presetClass="entr" presetSubtype="0" fill="hold" nodeType="withEffect">
                                  <p:stCondLst>
                                    <p:cond delay="0"/>
                                  </p:stCondLst>
                                  <p:childTnLst>
                                    <p:set>
                                      <p:cBhvr>
                                        <p:cTn id="103" dur="1" fill="hold">
                                          <p:stCondLst>
                                            <p:cond delay="0"/>
                                          </p:stCondLst>
                                        </p:cTn>
                                        <p:tgtEl>
                                          <p:spTgt spid="222"/>
                                        </p:tgtEl>
                                        <p:attrNameLst>
                                          <p:attrName>style.visibility</p:attrName>
                                        </p:attrNameLst>
                                      </p:cBhvr>
                                      <p:to>
                                        <p:strVal val="visible"/>
                                      </p:to>
                                    </p:set>
                                    <p:animEffect transition="in" filter="fade">
                                      <p:cBhvr>
                                        <p:cTn id="104" dur="500"/>
                                        <p:tgtEl>
                                          <p:spTgt spid="222"/>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371"/>
                                        </p:tgtEl>
                                        <p:attrNameLst>
                                          <p:attrName>style.visibility</p:attrName>
                                        </p:attrNameLst>
                                      </p:cBhvr>
                                      <p:to>
                                        <p:strVal val="visible"/>
                                      </p:to>
                                    </p:set>
                                    <p:animEffect transition="in" filter="wipe(up)">
                                      <p:cBhvr>
                                        <p:cTn id="108" dur="500"/>
                                        <p:tgtEl>
                                          <p:spTgt spid="371"/>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232"/>
                                        </p:tgtEl>
                                        <p:attrNameLst>
                                          <p:attrName>style.visibility</p:attrName>
                                        </p:attrNameLst>
                                      </p:cBhvr>
                                      <p:to>
                                        <p:strVal val="visible"/>
                                      </p:to>
                                    </p:set>
                                    <p:animEffect transition="in" filter="wipe(up)">
                                      <p:cBhvr>
                                        <p:cTn id="119" dur="500"/>
                                        <p:tgtEl>
                                          <p:spTgt spid="232"/>
                                        </p:tgtEl>
                                      </p:cBhvr>
                                    </p:animEffect>
                                  </p:childTnLst>
                                </p:cTn>
                              </p:par>
                              <p:par>
                                <p:cTn id="120" presetID="22" presetClass="entr" presetSubtype="1" fill="hold" nodeType="withEffect">
                                  <p:stCondLst>
                                    <p:cond delay="0"/>
                                  </p:stCondLst>
                                  <p:childTnLst>
                                    <p:set>
                                      <p:cBhvr>
                                        <p:cTn id="121" dur="1" fill="hold">
                                          <p:stCondLst>
                                            <p:cond delay="0"/>
                                          </p:stCondLst>
                                        </p:cTn>
                                        <p:tgtEl>
                                          <p:spTgt spid="315"/>
                                        </p:tgtEl>
                                        <p:attrNameLst>
                                          <p:attrName>style.visibility</p:attrName>
                                        </p:attrNameLst>
                                      </p:cBhvr>
                                      <p:to>
                                        <p:strVal val="visible"/>
                                      </p:to>
                                    </p:set>
                                    <p:animEffect transition="in" filter="wipe(up)">
                                      <p:cBhvr>
                                        <p:cTn id="122" dur="500"/>
                                        <p:tgtEl>
                                          <p:spTgt spid="315"/>
                                        </p:tgtEl>
                                      </p:cBhvr>
                                    </p:animEffect>
                                  </p:childTnLst>
                                </p:cTn>
                              </p:par>
                              <p:par>
                                <p:cTn id="123" presetID="22" presetClass="entr" presetSubtype="1" fill="hold" nodeType="withEffect">
                                  <p:stCondLst>
                                    <p:cond delay="0"/>
                                  </p:stCondLst>
                                  <p:childTnLst>
                                    <p:set>
                                      <p:cBhvr>
                                        <p:cTn id="124" dur="1" fill="hold">
                                          <p:stCondLst>
                                            <p:cond delay="0"/>
                                          </p:stCondLst>
                                        </p:cTn>
                                        <p:tgtEl>
                                          <p:spTgt spid="349"/>
                                        </p:tgtEl>
                                        <p:attrNameLst>
                                          <p:attrName>style.visibility</p:attrName>
                                        </p:attrNameLst>
                                      </p:cBhvr>
                                      <p:to>
                                        <p:strVal val="visible"/>
                                      </p:to>
                                    </p:set>
                                    <p:animEffect transition="in" filter="wipe(up)">
                                      <p:cBhvr>
                                        <p:cTn id="125" dur="500"/>
                                        <p:tgtEl>
                                          <p:spTgt spid="349"/>
                                        </p:tgtEl>
                                      </p:cBhvr>
                                    </p:animEffect>
                                  </p:childTnLst>
                                </p:cTn>
                              </p:par>
                              <p:par>
                                <p:cTn id="126" presetID="22" presetClass="entr" presetSubtype="1" fill="hold" nodeType="withEffect">
                                  <p:stCondLst>
                                    <p:cond delay="0"/>
                                  </p:stCondLst>
                                  <p:childTnLst>
                                    <p:set>
                                      <p:cBhvr>
                                        <p:cTn id="127" dur="1" fill="hold">
                                          <p:stCondLst>
                                            <p:cond delay="0"/>
                                          </p:stCondLst>
                                        </p:cTn>
                                        <p:tgtEl>
                                          <p:spTgt spid="348"/>
                                        </p:tgtEl>
                                        <p:attrNameLst>
                                          <p:attrName>style.visibility</p:attrName>
                                        </p:attrNameLst>
                                      </p:cBhvr>
                                      <p:to>
                                        <p:strVal val="visible"/>
                                      </p:to>
                                    </p:set>
                                    <p:animEffect transition="in" filter="wipe(up)">
                                      <p:cBhvr>
                                        <p:cTn id="128" dur="500"/>
                                        <p:tgtEl>
                                          <p:spTgt spid="348"/>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fade">
                                      <p:cBhvr>
                                        <p:cTn id="132" dur="500"/>
                                        <p:tgtEl>
                                          <p:spTgt spid="8"/>
                                        </p:tgtEl>
                                      </p:cBhvr>
                                    </p:animEffect>
                                  </p:childTnLst>
                                </p:cTn>
                              </p:par>
                              <p:par>
                                <p:cTn id="133" presetID="10" presetClass="entr" presetSubtype="0" fill="hold"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fade">
                                      <p:cBhvr>
                                        <p:cTn id="135" dur="500"/>
                                        <p:tgtEl>
                                          <p:spTgt spid="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322"/>
                                        </p:tgtEl>
                                        <p:attrNameLst>
                                          <p:attrName>style.visibility</p:attrName>
                                        </p:attrNameLst>
                                      </p:cBhvr>
                                      <p:to>
                                        <p:strVal val="visible"/>
                                      </p:to>
                                    </p:set>
                                    <p:animEffect transition="in" filter="fade">
                                      <p:cBhvr>
                                        <p:cTn id="139" dur="500"/>
                                        <p:tgtEl>
                                          <p:spTgt spid="322"/>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
                                        </p:tgtEl>
                                        <p:attrNameLst>
                                          <p:attrName>style.visibility</p:attrName>
                                        </p:attrNameLst>
                                      </p:cBhvr>
                                      <p:to>
                                        <p:strVal val="visible"/>
                                      </p:to>
                                    </p:set>
                                    <p:animEffect transition="in" filter="fade">
                                      <p:cBhvr>
                                        <p:cTn id="142" dur="500"/>
                                        <p:tgtEl>
                                          <p:spTgt spid="249"/>
                                        </p:tgtEl>
                                      </p:cBhvr>
                                    </p:animEffect>
                                  </p:childTnLst>
                                </p:cTn>
                              </p:par>
                              <p:par>
                                <p:cTn id="143" presetID="10" presetClass="entr" presetSubtype="0" fill="hold" nodeType="withEffect">
                                  <p:stCondLst>
                                    <p:cond delay="0"/>
                                  </p:stCondLst>
                                  <p:childTnLst>
                                    <p:set>
                                      <p:cBhvr>
                                        <p:cTn id="144" dur="1" fill="hold">
                                          <p:stCondLst>
                                            <p:cond delay="0"/>
                                          </p:stCondLst>
                                        </p:cTn>
                                        <p:tgtEl>
                                          <p:spTgt spid="351"/>
                                        </p:tgtEl>
                                        <p:attrNameLst>
                                          <p:attrName>style.visibility</p:attrName>
                                        </p:attrNameLst>
                                      </p:cBhvr>
                                      <p:to>
                                        <p:strVal val="visible"/>
                                      </p:to>
                                    </p:set>
                                    <p:animEffect transition="in" filter="fade">
                                      <p:cBhvr>
                                        <p:cTn id="145" dur="500"/>
                                        <p:tgtEl>
                                          <p:spTgt spid="351"/>
                                        </p:tgtEl>
                                      </p:cBhvr>
                                    </p:animEffect>
                                  </p:childTnLst>
                                </p:cTn>
                              </p:par>
                              <p:par>
                                <p:cTn id="146" presetID="10" presetClass="entr" presetSubtype="0" fill="hold" nodeType="withEffect">
                                  <p:stCondLst>
                                    <p:cond delay="0"/>
                                  </p:stCondLst>
                                  <p:childTnLst>
                                    <p:set>
                                      <p:cBhvr>
                                        <p:cTn id="147" dur="1" fill="hold">
                                          <p:stCondLst>
                                            <p:cond delay="0"/>
                                          </p:stCondLst>
                                        </p:cTn>
                                        <p:tgtEl>
                                          <p:spTgt spid="350"/>
                                        </p:tgtEl>
                                        <p:attrNameLst>
                                          <p:attrName>style.visibility</p:attrName>
                                        </p:attrNameLst>
                                      </p:cBhvr>
                                      <p:to>
                                        <p:strVal val="visible"/>
                                      </p:to>
                                    </p:set>
                                    <p:animEffect transition="in" filter="fade">
                                      <p:cBhvr>
                                        <p:cTn id="148"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5093" y="1977817"/>
            <a:ext cx="2468880" cy="246888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8263" y="1430487"/>
            <a:ext cx="3326789"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934024" y="4903616"/>
            <a:ext cx="6299946" cy="1167656"/>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22" y="2288913"/>
            <a:ext cx="822960" cy="1338869"/>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024" y="2596690"/>
            <a:ext cx="822960" cy="1031092"/>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274" y="5228502"/>
            <a:ext cx="968156" cy="719981"/>
            <a:chOff x="4931506" y="5768408"/>
            <a:chExt cx="968156" cy="719981"/>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97" y="5228502"/>
            <a:ext cx="968156" cy="719981"/>
            <a:chOff x="4931506" y="5768408"/>
            <a:chExt cx="968156" cy="719981"/>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920" y="5228502"/>
            <a:ext cx="968156" cy="719981"/>
            <a:chOff x="4931506" y="5768408"/>
            <a:chExt cx="968156" cy="719981"/>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743" y="5228502"/>
            <a:ext cx="968156" cy="719981"/>
            <a:chOff x="4931506" y="5768408"/>
            <a:chExt cx="968156" cy="719981"/>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3564" y="5228502"/>
            <a:ext cx="968156" cy="719981"/>
            <a:chOff x="4931506" y="5768408"/>
            <a:chExt cx="968156" cy="719981"/>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3256"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480" y="2442801"/>
            <a:ext cx="822960" cy="1184981"/>
            <a:chOff x="7311480" y="2442801"/>
            <a:chExt cx="822960" cy="1184981"/>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5093" y="1781025"/>
            <a:ext cx="2468880" cy="2669717"/>
            <a:chOff x="8765093" y="1781025"/>
            <a:chExt cx="2468880" cy="2669717"/>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216701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5024782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Introducing…. 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15263402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myk8sblog</a:t>
              </a: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19" y="1792200"/>
            <a:ext cx="3918387" cy="2309556"/>
            <a:chOff x="4572129" y="1865029"/>
            <a:chExt cx="3022438"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29" y="2537068"/>
              <a:ext cx="211204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aci</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-connector</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443</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c</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ore-</a:t>
              </a: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dns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27017</a:t>
              </a:r>
            </a:p>
          </p:txBody>
        </p:sp>
      </p:grpSp>
      <p:sp>
        <p:nvSpPr>
          <p:cNvPr id="26" name="TextBox 25">
            <a:extLst>
              <a:ext uri="{FF2B5EF4-FFF2-40B4-BE49-F238E27FC236}">
                <a16:creationId xmlns:a16="http://schemas.microsoft.com/office/drawing/2014/main" id="{F208AEAF-187C-4AE6-A94C-6E0A093A9FAE}"/>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a:t>
            </a:r>
          </a:p>
        </p:txBody>
      </p:sp>
    </p:spTree>
    <p:extLst>
      <p:ext uri="{BB962C8B-B14F-4D97-AF65-F5344CB8AC3E}">
        <p14:creationId xmlns:p14="http://schemas.microsoft.com/office/powerpoint/2010/main" val="4063323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a:t>Pods</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4</a:t>
            </a:r>
          </a:p>
        </p:txBody>
      </p:sp>
    </p:spTree>
    <p:extLst>
      <p:ext uri="{BB962C8B-B14F-4D97-AF65-F5344CB8AC3E}">
        <p14:creationId xmlns:p14="http://schemas.microsoft.com/office/powerpoint/2010/main" val="128133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186839"/>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17" y="816439"/>
            <a:ext cx="6455309"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19" y="1728456"/>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787862"/>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app=myk8sblog,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851570"/>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79150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655433"/>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717967"/>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290013"/>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234970"/>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74973" y="1217262"/>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azurecr.io/myk8sblog:db245a8</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655433"/>
            <a:ext cx="2085975" cy="627864"/>
          </a:xfrm>
          <a:prstGeom prst="rect">
            <a:avLst/>
          </a:prstGeom>
          <a:noFill/>
        </p:spPr>
        <p:txBody>
          <a:bodyPr wrap="square" lIns="182880" tIns="146304" rIns="182880" bIns="146304" rtlCol="0">
            <a:spAutoFit/>
          </a:bodyPr>
          <a:lstStyle/>
          <a:p>
            <a:pPr lvl="0">
              <a:lnSpc>
                <a:spcPct val="90000"/>
              </a:lnSpc>
              <a:spcAft>
                <a:spcPts val="600"/>
              </a:spcAft>
              <a:defRPr/>
            </a:pPr>
            <a:r>
              <a:rPr lang="en-US" sz="2400" dirty="0">
                <a:solidFill>
                  <a:srgbClr val="353535"/>
                </a:solidFill>
              </a:rPr>
              <a:t>myk8sblog</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1855680"/>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myk8sblog1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668523"/>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lvl="0">
                <a:lnSpc>
                  <a:spcPct val="90000"/>
                </a:lnSpc>
                <a:spcAft>
                  <a:spcPts val="600"/>
                </a:spcAft>
                <a:defRPr/>
              </a:pPr>
              <a:r>
                <a:rPr lang="en-US" sz="2000" dirty="0">
                  <a:solidFill>
                    <a:srgbClr val="353535"/>
                  </a:solidFill>
                </a:rPr>
                <a:t>myk8sblog2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1226219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217457"/>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algn="ctr" defTabSz="932472" fontAlgn="base">
              <a:spcBef>
                <a:spcPct val="0"/>
              </a:spcBef>
              <a:spcAft>
                <a:spcPct val="0"/>
              </a:spcAft>
              <a:defRPr/>
            </a:pPr>
            <a:r>
              <a:rPr lang="en-US" sz="1400" dirty="0">
                <a:solidFill>
                  <a:srgbClr val="353535"/>
                </a:solidFill>
                <a:latin typeface="Segoe UI Semilight"/>
              </a:rPr>
              <a:t>myk8sblog1</a:t>
            </a: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lvl="0">
              <a:lnSpc>
                <a:spcPct val="90000"/>
              </a:lnSpc>
              <a:spcAft>
                <a:spcPts val="600"/>
              </a:spcAft>
              <a:defRPr/>
            </a:pPr>
            <a:r>
              <a:rPr lang="en-US" sz="1400" dirty="0">
                <a:solidFill>
                  <a:srgbClr val="353535"/>
                </a:solidFill>
                <a:latin typeface="Segoe UI Semilight"/>
              </a:rPr>
              <a:t>myk8sblog2</a:t>
            </a:r>
          </a:p>
        </p:txBody>
      </p:sp>
    </p:spTree>
    <p:extLst>
      <p:ext uri="{BB962C8B-B14F-4D97-AF65-F5344CB8AC3E}">
        <p14:creationId xmlns:p14="http://schemas.microsoft.com/office/powerpoint/2010/main" val="27320591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a:t>Deployments</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5</a:t>
            </a:r>
          </a:p>
        </p:txBody>
      </p:sp>
    </p:spTree>
    <p:extLst>
      <p:ext uri="{BB962C8B-B14F-4D97-AF65-F5344CB8AC3E}">
        <p14:creationId xmlns:p14="http://schemas.microsoft.com/office/powerpoint/2010/main" val="222567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12B8-A043-453D-A773-CDF3751DAB58}"/>
              </a:ext>
            </a:extLst>
          </p:cNvPr>
          <p:cNvSpPr>
            <a:spLocks noGrp="1"/>
          </p:cNvSpPr>
          <p:nvPr>
            <p:ph type="title"/>
          </p:nvPr>
        </p:nvSpPr>
        <p:spPr>
          <a:xfrm>
            <a:off x="426422" y="496395"/>
            <a:ext cx="11336039" cy="739343"/>
          </a:xfrm>
          <a:prstGeom prst="rect">
            <a:avLst/>
          </a:prstGeom>
        </p:spPr>
        <p:txBody>
          <a:bodyPr wrap="square" anchor="t">
            <a:normAutofit/>
          </a:bodyPr>
          <a:lstStyle/>
          <a:p>
            <a:r>
              <a:rPr lang="en-US" dirty="0"/>
              <a:t>Agenda</a:t>
            </a:r>
            <a:endParaRPr lang="en-CA" dirty="0"/>
          </a:p>
        </p:txBody>
      </p:sp>
      <p:graphicFrame>
        <p:nvGraphicFramePr>
          <p:cNvPr id="5" name="Text Placeholder 2">
            <a:extLst>
              <a:ext uri="{FF2B5EF4-FFF2-40B4-BE49-F238E27FC236}">
                <a16:creationId xmlns:a16="http://schemas.microsoft.com/office/drawing/2014/main" id="{6830FECB-B3B1-4266-9918-EB0D7DF0A170}"/>
              </a:ext>
            </a:extLst>
          </p:cNvPr>
          <p:cNvGraphicFramePr/>
          <p:nvPr>
            <p:extLst>
              <p:ext uri="{D42A27DB-BD31-4B8C-83A1-F6EECF244321}">
                <p14:modId xmlns:p14="http://schemas.microsoft.com/office/powerpoint/2010/main" val="3108711780"/>
              </p:ext>
            </p:extLst>
          </p:nvPr>
        </p:nvGraphicFramePr>
        <p:xfrm>
          <a:off x="426423" y="1703736"/>
          <a:ext cx="11336039" cy="4288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63584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819473"/>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249678"/>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app=myk8sblog,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dirty="0">
                  <a:solidFill>
                    <a:srgbClr val="353535"/>
                  </a:solidFill>
                </a:rPr>
                <a:t>azurecr.io/myk8sblog:db245a8</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myk8sblog</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myk8sblog-1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myk8sblog-2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746840"/>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2952664"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myk8sblog-load-balancer</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app=myk8sblog</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4862680"/>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393945"/>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4862459"/>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4856304"/>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382829"/>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4866624"/>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416499"/>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2872150"/>
            <a:ext cx="2142329"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707410"/>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556713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260677"/>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myk8sblog1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lvl="0" algn="ctr" defTabSz="932472" fontAlgn="base">
              <a:spcBef>
                <a:spcPct val="0"/>
              </a:spcBef>
              <a:spcAft>
                <a:spcPct val="0"/>
              </a:spcAft>
              <a:defRPr/>
            </a:pPr>
            <a:r>
              <a:rPr lang="en-US" sz="1400" dirty="0">
                <a:gradFill>
                  <a:gsLst>
                    <a:gs pos="0">
                      <a:srgbClr val="FFFFFF"/>
                    </a:gs>
                    <a:gs pos="100000">
                      <a:srgbClr val="FFFFFF"/>
                    </a:gs>
                  </a:gsLst>
                  <a:lin ang="5400000" scaled="0"/>
                </a:gradFill>
              </a:rPr>
              <a:t>myk8sblog2</a:t>
            </a:r>
            <a:endParaRPr lang="en-US" sz="1200" dirty="0">
              <a:gradFill>
                <a:gsLst>
                  <a:gs pos="0">
                    <a:srgbClr val="FFFFFF"/>
                  </a:gs>
                  <a:gs pos="100000">
                    <a:srgbClr val="FFFFFF"/>
                  </a:gs>
                </a:gsLst>
                <a:lin ang="5400000" scaled="0"/>
              </a:gradFill>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12546289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260677"/>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algn="ctr" defTabSz="932472" fontAlgn="base">
              <a:spcBef>
                <a:spcPct val="0"/>
              </a:spcBef>
              <a:spcAft>
                <a:spcPct val="0"/>
              </a:spcAft>
              <a:defRPr/>
            </a:pPr>
            <a:r>
              <a:rPr lang="en-US" sz="1400" dirty="0">
                <a:gradFill>
                  <a:gsLst>
                    <a:gs pos="0">
                      <a:srgbClr val="FFFFFF"/>
                    </a:gs>
                    <a:gs pos="100000">
                      <a:srgbClr val="FFFFFF"/>
                    </a:gs>
                  </a:gsLst>
                  <a:lin ang="5400000" scaled="0"/>
                </a:gradFill>
              </a:rPr>
              <a:t>myk8sblog1</a:t>
            </a:r>
            <a:endParaRPr lang="en-US" sz="1200" dirty="0">
              <a:gradFill>
                <a:gsLst>
                  <a:gs pos="0">
                    <a:srgbClr val="FFFFFF"/>
                  </a:gs>
                  <a:gs pos="100000">
                    <a:srgbClr val="FFFFFF"/>
                  </a:gs>
                </a:gsLst>
                <a:lin ang="5400000" scaled="0"/>
              </a:gradFill>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lvl="0" algn="ctr" defTabSz="932472" fontAlgn="base">
              <a:spcBef>
                <a:spcPct val="0"/>
              </a:spcBef>
              <a:spcAft>
                <a:spcPct val="0"/>
              </a:spcAft>
              <a:defRPr/>
            </a:pPr>
            <a:r>
              <a:rPr lang="en-US" sz="1400" dirty="0">
                <a:gradFill>
                  <a:gsLst>
                    <a:gs pos="0">
                      <a:srgbClr val="FFFFFF"/>
                    </a:gs>
                    <a:gs pos="100000">
                      <a:srgbClr val="FFFFFF"/>
                    </a:gs>
                  </a:gsLst>
                  <a:lin ang="5400000" scaled="0"/>
                </a:gradFill>
              </a:rPr>
              <a:t>myk8sblog2</a:t>
            </a:r>
            <a:endParaRPr lang="en-US" sz="1200" dirty="0">
              <a:gradFill>
                <a:gsLst>
                  <a:gs pos="0">
                    <a:srgbClr val="FFFFFF"/>
                  </a:gs>
                  <a:gs pos="100000">
                    <a:srgbClr val="FFFFFF"/>
                  </a:gs>
                </a:gsLst>
                <a:lin ang="5400000" scaled="0"/>
              </a:gradFill>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foo-1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bar-1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foo-2</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226915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a:t>Services</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6</a:t>
            </a:r>
          </a:p>
        </p:txBody>
      </p:sp>
    </p:spTree>
    <p:extLst>
      <p:ext uri="{BB962C8B-B14F-4D97-AF65-F5344CB8AC3E}">
        <p14:creationId xmlns:p14="http://schemas.microsoft.com/office/powerpoint/2010/main" val="331840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860380D-8AE8-4369-8E73-76202414D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201" y="334345"/>
            <a:ext cx="8049598" cy="6439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211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AKS – Start here</a:t>
            </a:r>
          </a:p>
        </p:txBody>
      </p:sp>
      <p:sp>
        <p:nvSpPr>
          <p:cNvPr id="3" name="Text Placeholder 2"/>
          <p:cNvSpPr>
            <a:spLocks noGrp="1"/>
          </p:cNvSpPr>
          <p:nvPr>
            <p:ph type="body" sz="quarter" idx="10"/>
          </p:nvPr>
        </p:nvSpPr>
        <p:spPr>
          <a:xfrm>
            <a:off x="269287" y="2150609"/>
            <a:ext cx="11653425" cy="2556782"/>
          </a:xfrm>
        </p:spPr>
        <p:txBody>
          <a:bodyPr/>
          <a:lstStyle/>
          <a:p>
            <a:pPr defTabSz="896214">
              <a:lnSpc>
                <a:spcPct val="100000"/>
              </a:lnSpc>
              <a:buSzTx/>
              <a:defRPr/>
            </a:pPr>
            <a:r>
              <a:rPr lang="en-US" sz="1961" dirty="0">
                <a:latin typeface="Consolas" charset="0"/>
                <a:ea typeface="Consolas" charset="0"/>
                <a:cs typeface="Consolas" charset="0"/>
              </a:rPr>
              <a:t>How do I create a cluster on Azure ?</a:t>
            </a:r>
          </a:p>
          <a:p>
            <a:pPr defTabSz="896214">
              <a:lnSpc>
                <a:spcPct val="100000"/>
              </a:lnSpc>
              <a:buSzTx/>
              <a:defRPr/>
            </a:pPr>
            <a:r>
              <a:rPr lang="en-US" sz="1961" b="1" dirty="0" err="1">
                <a:latin typeface="Consolas" charset="0"/>
                <a:ea typeface="Consolas" charset="0"/>
                <a:cs typeface="Consolas" charset="0"/>
              </a:rPr>
              <a:t>az</a:t>
            </a:r>
            <a:r>
              <a:rPr lang="en-US" sz="1961" b="1" dirty="0">
                <a:latin typeface="Consolas" charset="0"/>
                <a:ea typeface="Consolas" charset="0"/>
                <a:cs typeface="Consolas" charset="0"/>
              </a:rPr>
              <a:t> </a:t>
            </a:r>
            <a:r>
              <a:rPr lang="en-US" sz="1961" b="1" dirty="0" err="1">
                <a:latin typeface="Consolas" charset="0"/>
                <a:ea typeface="Consolas" charset="0"/>
                <a:cs typeface="Consolas" charset="0"/>
              </a:rPr>
              <a:t>aks</a:t>
            </a:r>
            <a:r>
              <a:rPr lang="en-US" sz="1961" b="1" dirty="0">
                <a:latin typeface="Consolas" charset="0"/>
                <a:ea typeface="Consolas" charset="0"/>
                <a:cs typeface="Consolas" charset="0"/>
              </a:rPr>
              <a:t> create</a:t>
            </a:r>
            <a:r>
              <a:rPr lang="en-US" sz="1961" dirty="0">
                <a:latin typeface="Consolas" charset="0"/>
                <a:ea typeface="Consolas" charset="0"/>
                <a:cs typeface="Consolas" charset="0"/>
              </a:rPr>
              <a:t> -g </a:t>
            </a:r>
            <a:r>
              <a:rPr lang="en-US" sz="1961" dirty="0" err="1">
                <a:latin typeface="Consolas" charset="0"/>
                <a:ea typeface="Consolas" charset="0"/>
                <a:cs typeface="Consolas" charset="0"/>
              </a:rPr>
              <a:t>myResourceGroup</a:t>
            </a:r>
            <a:r>
              <a:rPr lang="en-US" sz="1961" dirty="0">
                <a:latin typeface="Consolas" charset="0"/>
                <a:ea typeface="Consolas" charset="0"/>
                <a:cs typeface="Consolas" charset="0"/>
              </a:rPr>
              <a:t> -n </a:t>
            </a:r>
            <a:r>
              <a:rPr lang="en-US" sz="1961" dirty="0" err="1">
                <a:latin typeface="Consolas" charset="0"/>
                <a:ea typeface="Consolas" charset="0"/>
                <a:cs typeface="Consolas" charset="0"/>
              </a:rPr>
              <a:t>myCluster</a:t>
            </a:r>
            <a:r>
              <a:rPr lang="en-US" sz="1961" dirty="0">
                <a:latin typeface="Consolas" charset="0"/>
                <a:ea typeface="Consolas" charset="0"/>
                <a:cs typeface="Consolas" charset="0"/>
              </a:rPr>
              <a:t> --generate-</a:t>
            </a:r>
            <a:r>
              <a:rPr lang="en-US" sz="1961" dirty="0" err="1">
                <a:latin typeface="Consolas" charset="0"/>
                <a:ea typeface="Consolas" charset="0"/>
                <a:cs typeface="Consolas" charset="0"/>
              </a:rPr>
              <a:t>ssh</a:t>
            </a:r>
            <a:r>
              <a:rPr lang="en-US" sz="1961" dirty="0">
                <a:latin typeface="Consolas" charset="0"/>
                <a:ea typeface="Consolas" charset="0"/>
                <a:cs typeface="Consolas" charset="0"/>
              </a:rPr>
              <a:t>-keys</a:t>
            </a:r>
          </a:p>
          <a:p>
            <a:pPr defTabSz="896214">
              <a:lnSpc>
                <a:spcPct val="100000"/>
              </a:lnSpc>
              <a:buSzTx/>
              <a:defRPr/>
            </a:pPr>
            <a:endParaRPr lang="en-US" sz="1961" dirty="0">
              <a:latin typeface="Consolas" charset="0"/>
              <a:ea typeface="Consolas" charset="0"/>
              <a:cs typeface="Consolas" charset="0"/>
            </a:endParaRPr>
          </a:p>
          <a:p>
            <a:pPr defTabSz="896214">
              <a:lnSpc>
                <a:spcPct val="100000"/>
              </a:lnSpc>
              <a:buSzTx/>
              <a:defRPr/>
            </a:pPr>
            <a:r>
              <a:rPr lang="en-US" sz="1961" dirty="0">
                <a:latin typeface="Consolas" charset="0"/>
              </a:rPr>
              <a:t>How do I install the </a:t>
            </a:r>
            <a:r>
              <a:rPr lang="en-US" sz="1961" dirty="0" err="1">
                <a:latin typeface="Consolas" charset="0"/>
              </a:rPr>
              <a:t>kubectl</a:t>
            </a:r>
            <a:r>
              <a:rPr lang="en-US" sz="1961" dirty="0">
                <a:latin typeface="Consolas" charset="0"/>
              </a:rPr>
              <a:t> ?</a:t>
            </a:r>
          </a:p>
          <a:p>
            <a:pPr defTabSz="896214">
              <a:lnSpc>
                <a:spcPct val="100000"/>
              </a:lnSpc>
              <a:buSzTx/>
            </a:pPr>
            <a:r>
              <a:rPr lang="en-US" sz="1961" b="1" dirty="0" err="1">
                <a:latin typeface="Consolas" charset="0"/>
                <a:ea typeface="Consolas" charset="0"/>
                <a:cs typeface="Consolas" charset="0"/>
              </a:rPr>
              <a:t>az</a:t>
            </a:r>
            <a:r>
              <a:rPr lang="en-US" sz="1961" b="1" dirty="0">
                <a:latin typeface="Consolas" charset="0"/>
                <a:ea typeface="Consolas" charset="0"/>
                <a:cs typeface="Consolas" charset="0"/>
              </a:rPr>
              <a:t> </a:t>
            </a:r>
            <a:r>
              <a:rPr lang="en-US" sz="1961" b="1" dirty="0" err="1">
                <a:latin typeface="Consolas" charset="0"/>
                <a:ea typeface="Consolas" charset="0"/>
                <a:cs typeface="Consolas" charset="0"/>
              </a:rPr>
              <a:t>aks</a:t>
            </a:r>
            <a:r>
              <a:rPr lang="en-US" sz="1961" b="1" dirty="0">
                <a:latin typeface="Consolas" charset="0"/>
                <a:ea typeface="Consolas" charset="0"/>
                <a:cs typeface="Consolas" charset="0"/>
              </a:rPr>
              <a:t> install-cli</a:t>
            </a:r>
          </a:p>
          <a:p>
            <a:pPr defTabSz="896214">
              <a:lnSpc>
                <a:spcPct val="100000"/>
              </a:lnSpc>
              <a:buSzTx/>
            </a:pPr>
            <a:endParaRPr lang="en-US" sz="1567" dirty="0">
              <a:latin typeface="Consolas" charset="0"/>
              <a:ea typeface="Consolas" charset="0"/>
              <a:cs typeface="Consolas" charset="0"/>
            </a:endParaRPr>
          </a:p>
          <a:p>
            <a:pPr defTabSz="896214">
              <a:lnSpc>
                <a:spcPct val="100000"/>
              </a:lnSpc>
              <a:buSzTx/>
              <a:defRPr/>
            </a:pPr>
            <a:r>
              <a:rPr lang="en-US" sz="1961" dirty="0">
                <a:latin typeface="Consolas" charset="0"/>
              </a:rPr>
              <a:t>How do I access my cluster?</a:t>
            </a:r>
          </a:p>
          <a:p>
            <a:r>
              <a:rPr lang="en-US" sz="1961" dirty="0">
                <a:latin typeface="Consolas" charset="0"/>
                <a:ea typeface="Consolas" charset="0"/>
                <a:cs typeface="Consolas" charset="0"/>
              </a:rPr>
              <a:t>$ </a:t>
            </a:r>
            <a:r>
              <a:rPr lang="en-US" sz="1961" b="1" dirty="0" err="1">
                <a:latin typeface="Consolas" charset="0"/>
                <a:ea typeface="Consolas" charset="0"/>
                <a:cs typeface="Consolas" charset="0"/>
              </a:rPr>
              <a:t>az</a:t>
            </a:r>
            <a:r>
              <a:rPr lang="en-US" sz="1961" b="1" dirty="0">
                <a:latin typeface="Consolas" charset="0"/>
                <a:ea typeface="Consolas" charset="0"/>
                <a:cs typeface="Consolas" charset="0"/>
              </a:rPr>
              <a:t> </a:t>
            </a:r>
            <a:r>
              <a:rPr lang="en-US" sz="1961" b="1" dirty="0" err="1">
                <a:latin typeface="Consolas" charset="0"/>
                <a:ea typeface="Consolas" charset="0"/>
                <a:cs typeface="Consolas" charset="0"/>
              </a:rPr>
              <a:t>aks</a:t>
            </a:r>
            <a:r>
              <a:rPr lang="en-US" sz="1961" b="1" dirty="0">
                <a:latin typeface="Consolas" charset="0"/>
                <a:ea typeface="Consolas" charset="0"/>
                <a:cs typeface="Consolas" charset="0"/>
              </a:rPr>
              <a:t> get-credentials </a:t>
            </a:r>
            <a:r>
              <a:rPr lang="en-US" sz="1961" dirty="0">
                <a:latin typeface="Consolas" charset="0"/>
                <a:ea typeface="Consolas" charset="0"/>
                <a:cs typeface="Consolas" charset="0"/>
              </a:rPr>
              <a:t>-g </a:t>
            </a:r>
            <a:r>
              <a:rPr lang="en-US" sz="1961" dirty="0" err="1">
                <a:latin typeface="Consolas" charset="0"/>
                <a:ea typeface="Consolas" charset="0"/>
                <a:cs typeface="Consolas" charset="0"/>
              </a:rPr>
              <a:t>myResourceGroup</a:t>
            </a:r>
            <a:r>
              <a:rPr lang="en-US" sz="1961" dirty="0">
                <a:latin typeface="Consolas" charset="0"/>
                <a:ea typeface="Consolas" charset="0"/>
                <a:cs typeface="Consolas" charset="0"/>
              </a:rPr>
              <a:t> -n </a:t>
            </a:r>
            <a:r>
              <a:rPr lang="en-US" sz="1961" dirty="0" err="1">
                <a:latin typeface="Consolas" charset="0"/>
                <a:ea typeface="Consolas" charset="0"/>
                <a:cs typeface="Consolas" charset="0"/>
              </a:rPr>
              <a:t>myCluster</a:t>
            </a:r>
            <a:r>
              <a:rPr lang="en-US" sz="1961" dirty="0">
                <a:latin typeface="Consolas" charset="0"/>
                <a:ea typeface="Consolas" charset="0"/>
                <a:cs typeface="Consolas" charset="0"/>
              </a:rPr>
              <a:t> </a:t>
            </a:r>
          </a:p>
          <a:p>
            <a:endParaRPr lang="en-US" sz="1961" dirty="0">
              <a:latin typeface="Consolas" charset="0"/>
              <a:ea typeface="Consolas" charset="0"/>
              <a:cs typeface="Consolas" charset="0"/>
            </a:endParaRPr>
          </a:p>
          <a:p>
            <a:pPr defTabSz="896214">
              <a:lnSpc>
                <a:spcPct val="100000"/>
              </a:lnSpc>
              <a:buSzTx/>
            </a:pPr>
            <a:endParaRPr lang="en-US" sz="1961" dirty="0">
              <a:latin typeface="Consolas" charset="0"/>
              <a:ea typeface="Consolas" charset="0"/>
              <a:cs typeface="Consolas" charset="0"/>
            </a:endParaRPr>
          </a:p>
        </p:txBody>
      </p:sp>
    </p:spTree>
    <p:extLst>
      <p:ext uri="{BB962C8B-B14F-4D97-AF65-F5344CB8AC3E}">
        <p14:creationId xmlns:p14="http://schemas.microsoft.com/office/powerpoint/2010/main" val="25140930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269239" y="2084187"/>
            <a:ext cx="9859116" cy="1181862"/>
          </a:xfrm>
        </p:spPr>
        <p:txBody>
          <a:bodyPr/>
          <a:lstStyle/>
          <a:p>
            <a:r>
              <a:rPr lang="en-US" sz="7200" dirty="0"/>
              <a:t>Deploy in AKS</a:t>
            </a:r>
            <a:endParaRPr lang="en-CA" dirty="0"/>
          </a:p>
        </p:txBody>
      </p:sp>
      <p:sp>
        <p:nvSpPr>
          <p:cNvPr id="4" name="Text Placeholder 3">
            <a:extLst>
              <a:ext uri="{FF2B5EF4-FFF2-40B4-BE49-F238E27FC236}">
                <a16:creationId xmlns:a16="http://schemas.microsoft.com/office/drawing/2014/main" id="{FD44A826-E822-4F3F-8E18-CBB241345C79}"/>
              </a:ext>
            </a:extLst>
          </p:cNvPr>
          <p:cNvSpPr>
            <a:spLocks noGrp="1"/>
          </p:cNvSpPr>
          <p:nvPr>
            <p:ph type="body" sz="quarter" idx="12"/>
          </p:nvPr>
        </p:nvSpPr>
        <p:spPr>
          <a:xfrm>
            <a:off x="267682" y="4362468"/>
            <a:ext cx="9860673" cy="729943"/>
          </a:xfrm>
        </p:spPr>
        <p:txBody>
          <a:bodyPr/>
          <a:lstStyle/>
          <a:p>
            <a:r>
              <a:rPr lang="en-CA" dirty="0"/>
              <a:t>Demo 7</a:t>
            </a:r>
          </a:p>
        </p:txBody>
      </p:sp>
    </p:spTree>
    <p:extLst>
      <p:ext uri="{BB962C8B-B14F-4D97-AF65-F5344CB8AC3E}">
        <p14:creationId xmlns:p14="http://schemas.microsoft.com/office/powerpoint/2010/main" val="154003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E399-F8C4-41C6-919E-43EB4CDDC9AC}"/>
              </a:ext>
            </a:extLst>
          </p:cNvPr>
          <p:cNvSpPr>
            <a:spLocks noGrp="1"/>
          </p:cNvSpPr>
          <p:nvPr>
            <p:ph type="title"/>
          </p:nvPr>
        </p:nvSpPr>
        <p:spPr>
          <a:xfrm>
            <a:off x="426423" y="326827"/>
            <a:ext cx="11336039" cy="744014"/>
          </a:xfrm>
        </p:spPr>
        <p:txBody>
          <a:bodyPr/>
          <a:lstStyle/>
          <a:p>
            <a:r>
              <a:rPr lang="en-US" dirty="0"/>
              <a:t>Learn Kubernetes</a:t>
            </a:r>
            <a:endParaRPr lang="en-CA" dirty="0"/>
          </a:p>
        </p:txBody>
      </p:sp>
      <p:sp>
        <p:nvSpPr>
          <p:cNvPr id="7" name="Rectangle 6">
            <a:extLst>
              <a:ext uri="{FF2B5EF4-FFF2-40B4-BE49-F238E27FC236}">
                <a16:creationId xmlns:a16="http://schemas.microsoft.com/office/drawing/2014/main" id="{A37BE474-A834-43E6-911D-408FBF8895E7}"/>
              </a:ext>
            </a:extLst>
          </p:cNvPr>
          <p:cNvSpPr/>
          <p:nvPr/>
        </p:nvSpPr>
        <p:spPr>
          <a:xfrm>
            <a:off x="1861746" y="1070841"/>
            <a:ext cx="8465394" cy="1015663"/>
          </a:xfrm>
          <a:prstGeom prst="rect">
            <a:avLst/>
          </a:prstGeom>
        </p:spPr>
        <p:txBody>
          <a:bodyPr wrap="none">
            <a:spAutoFit/>
          </a:bodyPr>
          <a:lstStyle/>
          <a:p>
            <a:r>
              <a:rPr lang="en-CA" sz="4800" u="sng" dirty="0">
                <a:solidFill>
                  <a:srgbClr val="0000FF"/>
                </a:solidFill>
                <a:latin typeface="Segoe UI Light" panose="020B0502040204020203" pitchFamily="34" charset="0"/>
                <a:ea typeface="Times New Roman" panose="02020603050405020304" pitchFamily="18" charset="0"/>
                <a:hlinkClick r:id="rId3"/>
              </a:rPr>
              <a:t>https</a:t>
            </a:r>
            <a:r>
              <a:rPr lang="en-CA" sz="6000" u="sng" dirty="0">
                <a:solidFill>
                  <a:srgbClr val="0000FF"/>
                </a:solidFill>
                <a:latin typeface="Segoe UI Light" panose="020B0502040204020203" pitchFamily="34" charset="0"/>
                <a:ea typeface="Times New Roman" panose="02020603050405020304" pitchFamily="18" charset="0"/>
                <a:hlinkClick r:id="rId3"/>
              </a:rPr>
              <a:t>://</a:t>
            </a:r>
            <a:r>
              <a:rPr lang="en-CA" sz="4800" u="sng" dirty="0">
                <a:solidFill>
                  <a:srgbClr val="0000FF"/>
                </a:solidFill>
                <a:latin typeface="Segoe UI Light" panose="020B0502040204020203" pitchFamily="34" charset="0"/>
                <a:ea typeface="Times New Roman" panose="02020603050405020304" pitchFamily="18" charset="0"/>
                <a:hlinkClick r:id="rId3"/>
              </a:rPr>
              <a:t>aka.ms/learnkubernetes</a:t>
            </a:r>
            <a:r>
              <a:rPr lang="en-CA" sz="4800" dirty="0">
                <a:solidFill>
                  <a:srgbClr val="44546A"/>
                </a:solidFill>
                <a:latin typeface="Segoe UI Light" panose="020B0502040204020203" pitchFamily="34" charset="0"/>
                <a:ea typeface="Times New Roman" panose="02020603050405020304" pitchFamily="18" charset="0"/>
              </a:rPr>
              <a:t> </a:t>
            </a:r>
            <a:endParaRPr lang="en-CA" sz="4800" dirty="0"/>
          </a:p>
        </p:txBody>
      </p:sp>
      <p:pic>
        <p:nvPicPr>
          <p:cNvPr id="2050" name="Picture 2">
            <a:extLst>
              <a:ext uri="{FF2B5EF4-FFF2-40B4-BE49-F238E27FC236}">
                <a16:creationId xmlns:a16="http://schemas.microsoft.com/office/drawing/2014/main" id="{2E1681FB-E742-423A-9AAF-41B3C84A7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761" y="2236590"/>
            <a:ext cx="7323364" cy="437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4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B22A-AE53-4D9C-887A-40F8EBD90DDC}"/>
              </a:ext>
            </a:extLst>
          </p:cNvPr>
          <p:cNvSpPr>
            <a:spLocks noGrp="1"/>
          </p:cNvSpPr>
          <p:nvPr>
            <p:ph type="title"/>
          </p:nvPr>
        </p:nvSpPr>
        <p:spPr>
          <a:xfrm>
            <a:off x="472439" y="2046087"/>
            <a:ext cx="9859116" cy="1181862"/>
          </a:xfrm>
        </p:spPr>
        <p:txBody>
          <a:bodyPr/>
          <a:lstStyle/>
          <a:p>
            <a:r>
              <a:rPr lang="en-US" sz="7200" dirty="0"/>
              <a:t>Q&amp;A</a:t>
            </a:r>
            <a:endParaRPr lang="en-CA" dirty="0"/>
          </a:p>
        </p:txBody>
      </p:sp>
    </p:spTree>
    <p:extLst>
      <p:ext uri="{BB962C8B-B14F-4D97-AF65-F5344CB8AC3E}">
        <p14:creationId xmlns:p14="http://schemas.microsoft.com/office/powerpoint/2010/main" val="80654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A73011-0D03-41F5-887A-944E49EB31D0}"/>
              </a:ext>
            </a:extLst>
          </p:cNvPr>
          <p:cNvPicPr>
            <a:picLocks noChangeAspect="1"/>
          </p:cNvPicPr>
          <p:nvPr/>
        </p:nvPicPr>
        <p:blipFill>
          <a:blip r:embed="rId3"/>
          <a:stretch>
            <a:fillRect/>
          </a:stretch>
        </p:blipFill>
        <p:spPr>
          <a:xfrm>
            <a:off x="120650" y="142559"/>
            <a:ext cx="11950700" cy="6572883"/>
          </a:xfrm>
          <a:prstGeom prst="rect">
            <a:avLst/>
          </a:prstGeom>
          <a:noFill/>
        </p:spPr>
      </p:pic>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BB0A53-DA26-4155-89D4-3D38DE8A80A4}"/>
              </a:ext>
            </a:extLst>
          </p:cNvPr>
          <p:cNvSpPr>
            <a:spLocks noGrp="1"/>
          </p:cNvSpPr>
          <p:nvPr>
            <p:ph type="title"/>
          </p:nvPr>
        </p:nvSpPr>
        <p:spPr>
          <a:xfrm>
            <a:off x="530696" y="1680846"/>
            <a:ext cx="5408119" cy="1748154"/>
          </a:xfrm>
          <a:prstGeom prst="rect">
            <a:avLst/>
          </a:prstGeom>
          <a:noFill/>
        </p:spPr>
        <p:txBody>
          <a:bodyPr wrap="square" anchor="t">
            <a:normAutofit/>
          </a:bodyPr>
          <a:lstStyle/>
          <a:p>
            <a:r>
              <a:rPr lang="en-US" dirty="0"/>
              <a:t>But first, let’s talk about … </a:t>
            </a:r>
            <a:endParaRPr lang="en-CA" dirty="0"/>
          </a:p>
        </p:txBody>
      </p:sp>
    </p:spTree>
    <p:extLst>
      <p:ext uri="{BB962C8B-B14F-4D97-AF65-F5344CB8AC3E}">
        <p14:creationId xmlns:p14="http://schemas.microsoft.com/office/powerpoint/2010/main" val="245613090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E399-F8C4-41C6-919E-43EB4CDDC9AC}"/>
              </a:ext>
            </a:extLst>
          </p:cNvPr>
          <p:cNvSpPr>
            <a:spLocks noGrp="1"/>
          </p:cNvSpPr>
          <p:nvPr>
            <p:ph type="title"/>
          </p:nvPr>
        </p:nvSpPr>
        <p:spPr>
          <a:xfrm>
            <a:off x="3296619" y="1514019"/>
            <a:ext cx="11336039" cy="744014"/>
          </a:xfrm>
        </p:spPr>
        <p:txBody>
          <a:bodyPr/>
          <a:lstStyle/>
          <a:p>
            <a:r>
              <a:rPr lang="en-CA" dirty="0"/>
              <a:t>Hands on Content: Modules 1-3</a:t>
            </a:r>
            <a:br>
              <a:rPr lang="en-CA" dirty="0"/>
            </a:br>
            <a:endParaRPr lang="en-CA" dirty="0"/>
          </a:p>
        </p:txBody>
      </p:sp>
      <p:sp>
        <p:nvSpPr>
          <p:cNvPr id="7" name="Rectangle 6">
            <a:extLst>
              <a:ext uri="{FF2B5EF4-FFF2-40B4-BE49-F238E27FC236}">
                <a16:creationId xmlns:a16="http://schemas.microsoft.com/office/drawing/2014/main" id="{A37BE474-A834-43E6-911D-408FBF8895E7}"/>
              </a:ext>
            </a:extLst>
          </p:cNvPr>
          <p:cNvSpPr/>
          <p:nvPr/>
        </p:nvSpPr>
        <p:spPr>
          <a:xfrm>
            <a:off x="986228" y="2277447"/>
            <a:ext cx="10216425" cy="830997"/>
          </a:xfrm>
          <a:prstGeom prst="rect">
            <a:avLst/>
          </a:prstGeom>
        </p:spPr>
        <p:txBody>
          <a:bodyPr wrap="square">
            <a:spAutoFit/>
          </a:bodyPr>
          <a:lstStyle/>
          <a:p>
            <a:pPr lvl="1"/>
            <a:r>
              <a:rPr lang="en-CA" sz="4800" u="sng" dirty="0">
                <a:solidFill>
                  <a:srgbClr val="0000FF"/>
                </a:solidFill>
                <a:latin typeface="Segoe UI Light" panose="020B0502040204020203" pitchFamily="34" charset="0"/>
                <a:ea typeface="Times New Roman" panose="02020603050405020304" pitchFamily="18" charset="0"/>
                <a:hlinkClick r:id="rId3"/>
              </a:rPr>
              <a:t>https://aka.ms/kubernetesexplained-1</a:t>
            </a:r>
            <a:endParaRPr lang="en-CA" sz="4800" u="sng" dirty="0">
              <a:solidFill>
                <a:srgbClr val="0000FF"/>
              </a:solidFill>
              <a:latin typeface="Segoe UI Light" panose="020B0502040204020203" pitchFamily="34" charset="0"/>
              <a:ea typeface="Times New Roman" panose="02020603050405020304" pitchFamily="18" charset="0"/>
            </a:endParaRPr>
          </a:p>
        </p:txBody>
      </p:sp>
      <p:sp>
        <p:nvSpPr>
          <p:cNvPr id="4" name="Title 1">
            <a:extLst>
              <a:ext uri="{FF2B5EF4-FFF2-40B4-BE49-F238E27FC236}">
                <a16:creationId xmlns:a16="http://schemas.microsoft.com/office/drawing/2014/main" id="{E13F87A8-71D0-7E4D-807F-A36267E9CFB7}"/>
              </a:ext>
            </a:extLst>
          </p:cNvPr>
          <p:cNvSpPr txBox="1">
            <a:spLocks/>
          </p:cNvSpPr>
          <p:nvPr/>
        </p:nvSpPr>
        <p:spPr>
          <a:xfrm>
            <a:off x="3867107" y="1533433"/>
            <a:ext cx="2390879" cy="744014"/>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chemeClr val="tx2"/>
                </a:solidFill>
                <a:effectLst/>
                <a:latin typeface="+mj-lt"/>
                <a:ea typeface="+mn-ea"/>
                <a:cs typeface="Segoe UI" pitchFamily="34" charset="0"/>
              </a:defRPr>
            </a:lvl1pPr>
          </a:lstStyle>
          <a:p>
            <a:endParaRPr lang="en-CA" dirty="0"/>
          </a:p>
        </p:txBody>
      </p:sp>
      <p:sp>
        <p:nvSpPr>
          <p:cNvPr id="5" name="Title 1">
            <a:extLst>
              <a:ext uri="{FF2B5EF4-FFF2-40B4-BE49-F238E27FC236}">
                <a16:creationId xmlns:a16="http://schemas.microsoft.com/office/drawing/2014/main" id="{F2770472-24C3-8444-BDA5-B385BFBAF2C2}"/>
              </a:ext>
            </a:extLst>
          </p:cNvPr>
          <p:cNvSpPr txBox="1">
            <a:spLocks/>
          </p:cNvSpPr>
          <p:nvPr/>
        </p:nvSpPr>
        <p:spPr>
          <a:xfrm>
            <a:off x="3296620" y="3480451"/>
            <a:ext cx="11336039" cy="744014"/>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chemeClr val="tx2"/>
                </a:solidFill>
                <a:effectLst/>
                <a:latin typeface="+mj-lt"/>
                <a:ea typeface="+mn-ea"/>
                <a:cs typeface="Segoe UI" pitchFamily="34" charset="0"/>
              </a:defRPr>
            </a:lvl1pPr>
          </a:lstStyle>
          <a:p>
            <a:r>
              <a:rPr lang="en-CA" dirty="0"/>
              <a:t>GitHub Link: Today’s Apps &amp; Slides </a:t>
            </a:r>
          </a:p>
        </p:txBody>
      </p:sp>
      <p:sp>
        <p:nvSpPr>
          <p:cNvPr id="9" name="Rectangle 8">
            <a:extLst>
              <a:ext uri="{FF2B5EF4-FFF2-40B4-BE49-F238E27FC236}">
                <a16:creationId xmlns:a16="http://schemas.microsoft.com/office/drawing/2014/main" id="{26B2F472-6289-1442-9EDD-BBBCDA0EDFF9}"/>
              </a:ext>
            </a:extLst>
          </p:cNvPr>
          <p:cNvSpPr/>
          <p:nvPr/>
        </p:nvSpPr>
        <p:spPr>
          <a:xfrm>
            <a:off x="-254000" y="4224465"/>
            <a:ext cx="16001999" cy="707886"/>
          </a:xfrm>
          <a:prstGeom prst="rect">
            <a:avLst/>
          </a:prstGeom>
        </p:spPr>
        <p:txBody>
          <a:bodyPr wrap="square">
            <a:spAutoFit/>
          </a:bodyPr>
          <a:lstStyle/>
          <a:p>
            <a:pPr lvl="1"/>
            <a:r>
              <a:rPr lang="en-CA" sz="4000" u="sng" dirty="0">
                <a:solidFill>
                  <a:srgbClr val="0000FF"/>
                </a:solidFill>
                <a:latin typeface="Segoe UI Light" panose="020B0502040204020203" pitchFamily="34" charset="0"/>
                <a:ea typeface="Times New Roman" panose="02020603050405020304" pitchFamily="18" charset="0"/>
              </a:rPr>
              <a:t>https://</a:t>
            </a:r>
            <a:r>
              <a:rPr lang="en-CA" sz="4000" u="sng" dirty="0" err="1">
                <a:solidFill>
                  <a:srgbClr val="0000FF"/>
                </a:solidFill>
                <a:latin typeface="Segoe UI Light" panose="020B0502040204020203" pitchFamily="34" charset="0"/>
                <a:ea typeface="Times New Roman" panose="02020603050405020304" pitchFamily="18" charset="0"/>
              </a:rPr>
              <a:t>github.com</a:t>
            </a:r>
            <a:r>
              <a:rPr lang="en-CA" sz="4000" u="sng" dirty="0">
                <a:solidFill>
                  <a:srgbClr val="0000FF"/>
                </a:solidFill>
                <a:latin typeface="Segoe UI Light" panose="020B0502040204020203" pitchFamily="34" charset="0"/>
                <a:ea typeface="Times New Roman" panose="02020603050405020304" pitchFamily="18" charset="0"/>
              </a:rPr>
              <a:t>/</a:t>
            </a:r>
            <a:r>
              <a:rPr lang="en-CA" sz="4000" u="sng" dirty="0" err="1">
                <a:solidFill>
                  <a:srgbClr val="0000FF"/>
                </a:solidFill>
                <a:latin typeface="Segoe UI Light" panose="020B0502040204020203" pitchFamily="34" charset="0"/>
                <a:ea typeface="Times New Roman" panose="02020603050405020304" pitchFamily="18" charset="0"/>
              </a:rPr>
              <a:t>alicejgibbons</a:t>
            </a:r>
            <a:r>
              <a:rPr lang="en-CA" sz="4000" u="sng" dirty="0">
                <a:solidFill>
                  <a:srgbClr val="0000FF"/>
                </a:solidFill>
                <a:latin typeface="Segoe UI Light" panose="020B0502040204020203" pitchFamily="34" charset="0"/>
                <a:ea typeface="Times New Roman" panose="02020603050405020304" pitchFamily="18" charset="0"/>
              </a:rPr>
              <a:t>/</a:t>
            </a:r>
            <a:r>
              <a:rPr lang="en-CA" sz="4000" u="sng" dirty="0" err="1">
                <a:solidFill>
                  <a:srgbClr val="0000FF"/>
                </a:solidFill>
                <a:latin typeface="Segoe UI Light" panose="020B0502040204020203" pitchFamily="34" charset="0"/>
                <a:ea typeface="Times New Roman" panose="02020603050405020304" pitchFamily="18" charset="0"/>
              </a:rPr>
              <a:t>kubernetes</a:t>
            </a:r>
            <a:r>
              <a:rPr lang="en-CA" sz="4000" u="sng" dirty="0">
                <a:solidFill>
                  <a:srgbClr val="0000FF"/>
                </a:solidFill>
                <a:latin typeface="Segoe UI Light" panose="020B0502040204020203" pitchFamily="34" charset="0"/>
                <a:ea typeface="Times New Roman" panose="02020603050405020304" pitchFamily="18" charset="0"/>
              </a:rPr>
              <a:t>-explained</a:t>
            </a:r>
          </a:p>
        </p:txBody>
      </p:sp>
    </p:spTree>
    <p:extLst>
      <p:ext uri="{BB962C8B-B14F-4D97-AF65-F5344CB8AC3E}">
        <p14:creationId xmlns:p14="http://schemas.microsoft.com/office/powerpoint/2010/main" val="136282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30696" y="1680846"/>
            <a:ext cx="5408119" cy="1748154"/>
          </a:xfrm>
          <a:prstGeom prst="rect">
            <a:avLst/>
          </a:prstGeom>
          <a:noFill/>
        </p:spPr>
        <p:txBody>
          <a:bodyPr wrap="square" anchor="t">
            <a:normAutofit/>
          </a:bodyPr>
          <a:lstStyle/>
          <a:p>
            <a:r>
              <a:rPr lang="en-US"/>
              <a:t>Containers</a:t>
            </a:r>
          </a:p>
        </p:txBody>
      </p:sp>
    </p:spTree>
    <p:extLst>
      <p:ext uri="{BB962C8B-B14F-4D97-AF65-F5344CB8AC3E}">
        <p14:creationId xmlns:p14="http://schemas.microsoft.com/office/powerpoint/2010/main" val="38179717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D0B8-E96E-439A-A19E-6987AAEFCB79}"/>
              </a:ext>
            </a:extLst>
          </p:cNvPr>
          <p:cNvSpPr>
            <a:spLocks noGrp="1"/>
          </p:cNvSpPr>
          <p:nvPr>
            <p:ph type="title"/>
          </p:nvPr>
        </p:nvSpPr>
        <p:spPr/>
        <p:txBody>
          <a:bodyPr/>
          <a:lstStyle/>
          <a:p>
            <a:r>
              <a:rPr lang="fr-CA" dirty="0" err="1"/>
              <a:t>What</a:t>
            </a:r>
            <a:r>
              <a:rPr lang="fr-CA" dirty="0"/>
              <a:t> </a:t>
            </a:r>
            <a:r>
              <a:rPr lang="fr-CA" dirty="0" err="1"/>
              <a:t>is</a:t>
            </a:r>
            <a:r>
              <a:rPr lang="fr-CA" dirty="0"/>
              <a:t> a container?</a:t>
            </a:r>
            <a:endParaRPr lang="en-CA" dirty="0"/>
          </a:p>
        </p:txBody>
      </p:sp>
      <p:sp>
        <p:nvSpPr>
          <p:cNvPr id="4" name="Rectangle 3">
            <a:extLst>
              <a:ext uri="{FF2B5EF4-FFF2-40B4-BE49-F238E27FC236}">
                <a16:creationId xmlns:a16="http://schemas.microsoft.com/office/drawing/2014/main" id="{9622BCAD-0761-475E-B377-367823BFBBF8}"/>
              </a:ext>
            </a:extLst>
          </p:cNvPr>
          <p:cNvSpPr/>
          <p:nvPr/>
        </p:nvSpPr>
        <p:spPr>
          <a:xfrm>
            <a:off x="0" y="1872314"/>
            <a:ext cx="12192000" cy="830997"/>
          </a:xfrm>
          <a:prstGeom prst="rect">
            <a:avLst/>
          </a:prstGeom>
        </p:spPr>
        <p:txBody>
          <a:bodyPr wrap="square">
            <a:spAutoFit/>
          </a:bodyPr>
          <a:lstStyle/>
          <a:p>
            <a:pPr algn="ctr"/>
            <a:r>
              <a:rPr lang="en-CA" sz="4800" dirty="0"/>
              <a:t>A unit of software/deployment</a:t>
            </a:r>
          </a:p>
        </p:txBody>
      </p:sp>
      <p:graphicFrame>
        <p:nvGraphicFramePr>
          <p:cNvPr id="6" name="Diagram 5">
            <a:extLst>
              <a:ext uri="{FF2B5EF4-FFF2-40B4-BE49-F238E27FC236}">
                <a16:creationId xmlns:a16="http://schemas.microsoft.com/office/drawing/2014/main" id="{C22C2C22-A166-4165-BD21-1982E9E5C0EC}"/>
              </a:ext>
            </a:extLst>
          </p:cNvPr>
          <p:cNvGraphicFramePr/>
          <p:nvPr/>
        </p:nvGraphicFramePr>
        <p:xfrm>
          <a:off x="2928374" y="2850795"/>
          <a:ext cx="6335252" cy="3005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715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1B7356-E848-9142-BEEA-64B08A6D121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05969" y="1454926"/>
            <a:ext cx="4479367" cy="3762669"/>
          </a:xfrm>
          <a:prstGeom prst="rect">
            <a:avLst/>
          </a:prstGeom>
        </p:spPr>
      </p:pic>
      <p:sp>
        <p:nvSpPr>
          <p:cNvPr id="2" name="Title 1">
            <a:extLst>
              <a:ext uri="{FF2B5EF4-FFF2-40B4-BE49-F238E27FC236}">
                <a16:creationId xmlns:a16="http://schemas.microsoft.com/office/drawing/2014/main" id="{6C40585C-5DE1-4328-B340-3F1FA977EC32}"/>
              </a:ext>
            </a:extLst>
          </p:cNvPr>
          <p:cNvSpPr>
            <a:spLocks noGrp="1"/>
          </p:cNvSpPr>
          <p:nvPr>
            <p:ph type="title"/>
          </p:nvPr>
        </p:nvSpPr>
        <p:spPr/>
        <p:txBody>
          <a:bodyPr/>
          <a:lstStyle/>
          <a:p>
            <a:r>
              <a:rPr lang="fr-CA" dirty="0" err="1"/>
              <a:t>What</a:t>
            </a:r>
            <a:r>
              <a:rPr lang="fr-CA" dirty="0"/>
              <a:t> </a:t>
            </a:r>
            <a:r>
              <a:rPr lang="fr-CA" dirty="0" err="1"/>
              <a:t>is</a:t>
            </a:r>
            <a:r>
              <a:rPr lang="fr-CA" dirty="0"/>
              <a:t> Docker?</a:t>
            </a:r>
            <a:endParaRPr lang="en-CA" dirty="0"/>
          </a:p>
        </p:txBody>
      </p:sp>
      <p:sp>
        <p:nvSpPr>
          <p:cNvPr id="3" name="TextBox 2">
            <a:extLst>
              <a:ext uri="{FF2B5EF4-FFF2-40B4-BE49-F238E27FC236}">
                <a16:creationId xmlns:a16="http://schemas.microsoft.com/office/drawing/2014/main" id="{477E88FD-3AD3-4891-B9B1-27A6FFD53871}"/>
              </a:ext>
            </a:extLst>
          </p:cNvPr>
          <p:cNvSpPr txBox="1"/>
          <p:nvPr/>
        </p:nvSpPr>
        <p:spPr>
          <a:xfrm>
            <a:off x="741270" y="2444643"/>
            <a:ext cx="1989230" cy="561228"/>
          </a:xfrm>
          <a:prstGeom prst="rect">
            <a:avLst/>
          </a:prstGeom>
          <a:noFill/>
        </p:spPr>
        <p:txBody>
          <a:bodyPr wrap="square" lIns="143407" tIns="143407" rIns="143407" bIns="143407" rtlCol="0">
            <a:spAutoFit/>
          </a:bodyPr>
          <a:lstStyle/>
          <a:p>
            <a:pPr algn="ctr" defTabSz="914192">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The Company</a:t>
            </a:r>
          </a:p>
        </p:txBody>
      </p:sp>
      <p:sp>
        <p:nvSpPr>
          <p:cNvPr id="5" name="TextBox 4">
            <a:extLst>
              <a:ext uri="{FF2B5EF4-FFF2-40B4-BE49-F238E27FC236}">
                <a16:creationId xmlns:a16="http://schemas.microsoft.com/office/drawing/2014/main" id="{171DED19-D88B-49FF-B2A7-AD62E12B7F4E}"/>
              </a:ext>
            </a:extLst>
          </p:cNvPr>
          <p:cNvSpPr txBox="1"/>
          <p:nvPr/>
        </p:nvSpPr>
        <p:spPr>
          <a:xfrm>
            <a:off x="741270" y="3429000"/>
            <a:ext cx="1989230" cy="561228"/>
          </a:xfrm>
          <a:prstGeom prst="rect">
            <a:avLst/>
          </a:prstGeom>
          <a:noFill/>
        </p:spPr>
        <p:txBody>
          <a:bodyPr wrap="square" lIns="143407" tIns="143407" rIns="143407" bIns="143407" rtlCol="0">
            <a:spAutoFit/>
          </a:bodyPr>
          <a:lstStyle/>
          <a:p>
            <a:pPr algn="ctr" defTabSz="914192">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The Platform</a:t>
            </a:r>
          </a:p>
        </p:txBody>
      </p:sp>
      <p:sp>
        <p:nvSpPr>
          <p:cNvPr id="9" name="TextBox 8">
            <a:extLst>
              <a:ext uri="{FF2B5EF4-FFF2-40B4-BE49-F238E27FC236}">
                <a16:creationId xmlns:a16="http://schemas.microsoft.com/office/drawing/2014/main" id="{280271E9-2526-42A7-BF7C-6697F69720A2}"/>
              </a:ext>
            </a:extLst>
          </p:cNvPr>
          <p:cNvSpPr txBox="1"/>
          <p:nvPr/>
        </p:nvSpPr>
        <p:spPr>
          <a:xfrm>
            <a:off x="741270" y="4413357"/>
            <a:ext cx="1989230" cy="561228"/>
          </a:xfrm>
          <a:prstGeom prst="rect">
            <a:avLst/>
          </a:prstGeom>
          <a:noFill/>
        </p:spPr>
        <p:txBody>
          <a:bodyPr wrap="square" lIns="143407" tIns="143407" rIns="143407" bIns="143407" rtlCol="0">
            <a:spAutoFit/>
          </a:bodyPr>
          <a:lstStyle/>
          <a:p>
            <a:pPr algn="ctr" defTabSz="914192">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The Tools</a:t>
            </a:r>
          </a:p>
        </p:txBody>
      </p:sp>
    </p:spTree>
    <p:extLst>
      <p:ext uri="{BB962C8B-B14F-4D97-AF65-F5344CB8AC3E}">
        <p14:creationId xmlns:p14="http://schemas.microsoft.com/office/powerpoint/2010/main" val="247525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58AC-8B30-4FB7-8983-21F98E14FF48}"/>
              </a:ext>
            </a:extLst>
          </p:cNvPr>
          <p:cNvSpPr>
            <a:spLocks noGrp="1"/>
          </p:cNvSpPr>
          <p:nvPr>
            <p:ph type="title"/>
          </p:nvPr>
        </p:nvSpPr>
        <p:spPr/>
        <p:txBody>
          <a:bodyPr/>
          <a:lstStyle/>
          <a:p>
            <a:r>
              <a:rPr lang="en-CA" dirty="0"/>
              <a:t>Docker Desktop - Windows</a:t>
            </a:r>
          </a:p>
        </p:txBody>
      </p:sp>
      <p:pic>
        <p:nvPicPr>
          <p:cNvPr id="1026" name="Picture 2">
            <a:extLst>
              <a:ext uri="{FF2B5EF4-FFF2-40B4-BE49-F238E27FC236}">
                <a16:creationId xmlns:a16="http://schemas.microsoft.com/office/drawing/2014/main" id="{BE321D77-A3F8-41C5-ABDB-6F0E8305E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163" y="1278626"/>
            <a:ext cx="8414560" cy="538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1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5.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WHITE TEMPLATE">
  <a:themeElements>
    <a:clrScheme name="Microsoft">
      <a:dk1>
        <a:srgbClr val="1A1A1A"/>
      </a:dk1>
      <a:lt1>
        <a:srgbClr val="FFFFFF"/>
      </a:lt1>
      <a:dk2>
        <a:srgbClr val="0D0D0D"/>
      </a:dk2>
      <a:lt2>
        <a:srgbClr val="E6E6E6"/>
      </a:lt2>
      <a:accent1>
        <a:srgbClr val="0078D4"/>
      </a:accent1>
      <a:accent2>
        <a:srgbClr val="243A5E"/>
      </a:accent2>
      <a:accent3>
        <a:srgbClr val="107C10"/>
      </a:accent3>
      <a:accent4>
        <a:srgbClr val="D8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_deck_mdvc_PPT.potx  -  Read-Only" id="{CBF0A697-8ED8-4C1E-A3E1-98B91A49DF89}" vid="{4BEAD670-9E6D-4F56-8400-F0E8EAF581F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FA05BA1CBE7D419C5C7D9774AD302B" ma:contentTypeVersion="12" ma:contentTypeDescription="Create a new document." ma:contentTypeScope="" ma:versionID="043a48b3aa583f42173cfd1bb94e4aaf">
  <xsd:schema xmlns:xsd="http://www.w3.org/2001/XMLSchema" xmlns:xs="http://www.w3.org/2001/XMLSchema" xmlns:p="http://schemas.microsoft.com/office/2006/metadata/properties" xmlns:ns3="ec10253c-8d13-45c0-b95f-476931114f3b" xmlns:ns4="96808964-3123-4956-845d-84c44a8a0d02" targetNamespace="http://schemas.microsoft.com/office/2006/metadata/properties" ma:root="true" ma:fieldsID="f2239e63a8bb12c9d952fc9c0ace5cbc" ns3:_="" ns4:_="">
    <xsd:import namespace="ec10253c-8d13-45c0-b95f-476931114f3b"/>
    <xsd:import namespace="96808964-3123-4956-845d-84c44a8a0d0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CR" minOccurs="0"/>
                <xsd:element ref="ns3:MediaServiceGenerationTime" minOccurs="0"/>
                <xsd:element ref="ns3:MediaServiceEventHashCode" minOccurs="0"/>
                <xsd:element ref="ns3:MediaServiceAutoTags"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10253c-8d13-45c0-b95f-476931114f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808964-3123-4956-845d-84c44a8a0d0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c10253c-8d13-45c0-b95f-476931114f3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BF028A-6C78-4EDC-B93C-5A98CDC5BC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10253c-8d13-45c0-b95f-476931114f3b"/>
    <ds:schemaRef ds:uri="96808964-3123-4956-845d-84c44a8a0d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203E9E-8383-46EC-8DC4-DE0BFBEBECFF}">
  <ds:schemaRefs>
    <ds:schemaRef ds:uri="http://purl.org/dc/terms/"/>
    <ds:schemaRef ds:uri="http://purl.org/dc/dcmitype/"/>
    <ds:schemaRef ds:uri="http://schemas.microsoft.com/office/2006/documentManagement/types"/>
    <ds:schemaRef ds:uri="http://purl.org/dc/elements/1.1/"/>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96808964-3123-4956-845d-84c44a8a0d02"/>
    <ds:schemaRef ds:uri="ec10253c-8d13-45c0-b95f-476931114f3b"/>
  </ds:schemaRefs>
</ds:datastoreItem>
</file>

<file path=customXml/itemProps3.xml><?xml version="1.0" encoding="utf-8"?>
<ds:datastoreItem xmlns:ds="http://schemas.openxmlformats.org/officeDocument/2006/customXml" ds:itemID="{5E05F958-80C7-4ECA-8574-F4C4C5C641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4080</TotalTime>
  <Words>3157</Words>
  <Application>Microsoft Macintosh PowerPoint</Application>
  <PresentationFormat>Widescreen</PresentationFormat>
  <Paragraphs>523</Paragraphs>
  <Slides>50</Slides>
  <Notes>38</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50</vt:i4>
      </vt:variant>
    </vt:vector>
  </HeadingPairs>
  <TitlesOfParts>
    <vt:vector size="70" baseType="lpstr">
      <vt:lpstr>Arial</vt:lpstr>
      <vt:lpstr>Arial Black</vt:lpstr>
      <vt:lpstr>Calibri</vt:lpstr>
      <vt:lpstr>Calibri Light</vt:lpstr>
      <vt:lpstr>Consolas</vt:lpstr>
      <vt:lpstr>Courier New</vt:lpstr>
      <vt:lpstr>Lucida Grande</vt:lpstr>
      <vt:lpstr>Menlo</vt:lpstr>
      <vt:lpstr>Muli Regular</vt:lpstr>
      <vt:lpstr>Segoe UI</vt:lpstr>
      <vt:lpstr>Segoe UI Light</vt:lpstr>
      <vt:lpstr>Segoe UI Semibold</vt:lpstr>
      <vt:lpstr>Segoe UI Semilight</vt:lpstr>
      <vt:lpstr>Wingdings</vt:lpstr>
      <vt:lpstr>Microsoft 365 PPT Template - 2018</vt:lpstr>
      <vt:lpstr>Office Theme</vt:lpstr>
      <vt:lpstr>1_Office Theme</vt:lpstr>
      <vt:lpstr>2_DARK GRAY TEMPLATE</vt:lpstr>
      <vt:lpstr>1_5-30660_TR21_BO_CT_Template</vt:lpstr>
      <vt:lpstr>WHITE TEMPLATE</vt:lpstr>
      <vt:lpstr>Kubernetes Explained</vt:lpstr>
      <vt:lpstr>Who we are</vt:lpstr>
      <vt:lpstr>Kubernetes Explained: 3 Part Series</vt:lpstr>
      <vt:lpstr>Agenda</vt:lpstr>
      <vt:lpstr>But first, let’s talk about … </vt:lpstr>
      <vt:lpstr>Containers</vt:lpstr>
      <vt:lpstr>What is a container?</vt:lpstr>
      <vt:lpstr>What is Docker?</vt:lpstr>
      <vt:lpstr>Docker Desktop - Windows</vt:lpstr>
      <vt:lpstr>Docker Desktop - Mac</vt:lpstr>
      <vt:lpstr>Running Docker locally</vt:lpstr>
      <vt:lpstr>Docker (Containers)  vs VMs</vt:lpstr>
      <vt:lpstr>The container advantage</vt:lpstr>
      <vt:lpstr>The container advantage</vt:lpstr>
      <vt:lpstr>Docker Container Anatomy</vt:lpstr>
      <vt:lpstr>Docker Container Anatomy</vt:lpstr>
      <vt:lpstr>What is a Container Registry?</vt:lpstr>
      <vt:lpstr>Pulling and Running an Image</vt:lpstr>
      <vt:lpstr>Pulling and Running an Image</vt:lpstr>
      <vt:lpstr>PowerPoint Presentation</vt:lpstr>
      <vt:lpstr>Anatomy of a Dockerfile</vt:lpstr>
      <vt:lpstr>The Application</vt:lpstr>
      <vt:lpstr>Dockerfile Creation</vt:lpstr>
      <vt:lpstr>PowerPoint Presentation</vt:lpstr>
      <vt:lpstr>PowerPoint Presentation</vt:lpstr>
      <vt:lpstr>The elements of orchestration</vt:lpstr>
      <vt:lpstr>Kubernetes: the de-facto orchestrator</vt:lpstr>
      <vt:lpstr>κνβερνητης a.k.a. K8s</vt:lpstr>
      <vt:lpstr>Kubernetes a.k.a. K8s</vt:lpstr>
      <vt:lpstr>Docker Desktop</vt:lpstr>
      <vt:lpstr>PowerPoint Presentation</vt:lpstr>
      <vt:lpstr>PowerPoint Presentation</vt:lpstr>
      <vt:lpstr>PowerPoint Presentation</vt:lpstr>
      <vt:lpstr>PowerPoint Presentation</vt:lpstr>
      <vt:lpstr>PowerPoint Presentation</vt:lpstr>
      <vt:lpstr>Pods</vt:lpstr>
      <vt:lpstr>PowerPoint Presentation</vt:lpstr>
      <vt:lpstr>PowerPoint Presentation</vt:lpstr>
      <vt:lpstr>Deployments</vt:lpstr>
      <vt:lpstr>PowerPoint Presentation</vt:lpstr>
      <vt:lpstr>PowerPoint Presentation</vt:lpstr>
      <vt:lpstr>PowerPoint Presentation</vt:lpstr>
      <vt:lpstr>Services</vt:lpstr>
      <vt:lpstr>PowerPoint Presentation</vt:lpstr>
      <vt:lpstr>Getting Started with AKS – Start here</vt:lpstr>
      <vt:lpstr>Deploy in AKS</vt:lpstr>
      <vt:lpstr>Learn Kubernetes</vt:lpstr>
      <vt:lpstr>Q&amp;A</vt:lpstr>
      <vt:lpstr>PowerPoint Presentation</vt:lpstr>
      <vt:lpstr>Hands on Content: Modules 1-3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Protta Casati</dc:creator>
  <cp:lastModifiedBy>Alice Gibbons</cp:lastModifiedBy>
  <cp:revision>3</cp:revision>
  <dcterms:created xsi:type="dcterms:W3CDTF">2019-11-20T22:20:08Z</dcterms:created>
  <dcterms:modified xsi:type="dcterms:W3CDTF">2020-09-25T21:22:50Z</dcterms:modified>
</cp:coreProperties>
</file>